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 id="260" r:id="rId6"/>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68" autoAdjust="0"/>
    <p:restoredTop sz="94660"/>
  </p:normalViewPr>
  <p:slideViewPr>
    <p:cSldViewPr>
      <p:cViewPr varScale="1">
        <p:scale>
          <a:sx n="56" d="100"/>
          <a:sy n="56" d="100"/>
        </p:scale>
        <p:origin x="151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그룹 10">
            <a:extLst>
              <a:ext uri="{FF2B5EF4-FFF2-40B4-BE49-F238E27FC236}">
                <a16:creationId xmlns:a16="http://schemas.microsoft.com/office/drawing/2014/main" id="{CA42D05A-FB18-4A8C-8B3B-CB58BD4216DE}"/>
              </a:ext>
            </a:extLst>
          </p:cNvPr>
          <p:cNvGrpSpPr/>
          <p:nvPr/>
        </p:nvGrpSpPr>
        <p:grpSpPr>
          <a:xfrm>
            <a:off x="0" y="-108004"/>
            <a:ext cx="10943992" cy="8100003"/>
            <a:chOff x="0" y="-108004"/>
            <a:chExt cx="10943992" cy="8100003"/>
          </a:xfrm>
        </p:grpSpPr>
        <p:sp>
          <p:nvSpPr>
            <p:cNvPr id="61" name="object 61"/>
            <p:cNvSpPr/>
            <p:nvPr/>
          </p:nvSpPr>
          <p:spPr>
            <a:xfrm>
              <a:off x="4095497" y="-108004"/>
              <a:ext cx="1376489" cy="1440002"/>
            </a:xfrm>
            <a:custGeom>
              <a:avLst/>
              <a:gdLst/>
              <a:ahLst/>
              <a:cxnLst/>
              <a:rect l="l" t="t" r="r" b="b"/>
              <a:pathLst>
                <a:path w="1376489" h="1440002">
                  <a:moveTo>
                    <a:pt x="1376489" y="108004"/>
                  </a:moveTo>
                  <a:lnTo>
                    <a:pt x="0" y="108004"/>
                  </a:lnTo>
                  <a:lnTo>
                    <a:pt x="0" y="324002"/>
                  </a:lnTo>
                  <a:lnTo>
                    <a:pt x="1115999" y="324002"/>
                  </a:lnTo>
                  <a:lnTo>
                    <a:pt x="1115999" y="1440002"/>
                  </a:lnTo>
                  <a:lnTo>
                    <a:pt x="1376489" y="1440002"/>
                  </a:lnTo>
                  <a:lnTo>
                    <a:pt x="1376489" y="108004"/>
                  </a:lnTo>
                  <a:close/>
                </a:path>
              </a:pathLst>
            </a:custGeom>
            <a:solidFill>
              <a:srgbClr val="AAE0F9"/>
            </a:solidFill>
          </p:spPr>
          <p:txBody>
            <a:bodyPr wrap="square" lIns="0" tIns="0" rIns="0" bIns="0" rtlCol="0">
              <a:noAutofit/>
            </a:bodyPr>
            <a:lstStyle/>
            <a:p>
              <a:endParaRPr/>
            </a:p>
          </p:txBody>
        </p:sp>
        <p:sp>
          <p:nvSpPr>
            <p:cNvPr id="62" name="object 62"/>
            <p:cNvSpPr/>
            <p:nvPr/>
          </p:nvSpPr>
          <p:spPr>
            <a:xfrm>
              <a:off x="5473800" y="-108004"/>
              <a:ext cx="1376514" cy="1440002"/>
            </a:xfrm>
            <a:custGeom>
              <a:avLst/>
              <a:gdLst/>
              <a:ahLst/>
              <a:cxnLst/>
              <a:rect l="l" t="t" r="r" b="b"/>
              <a:pathLst>
                <a:path w="1376514" h="1440002">
                  <a:moveTo>
                    <a:pt x="260515" y="324002"/>
                  </a:moveTo>
                  <a:lnTo>
                    <a:pt x="1376514" y="324002"/>
                  </a:lnTo>
                  <a:lnTo>
                    <a:pt x="1376514" y="108004"/>
                  </a:lnTo>
                  <a:lnTo>
                    <a:pt x="1" y="108004"/>
                  </a:lnTo>
                  <a:lnTo>
                    <a:pt x="25" y="1440002"/>
                  </a:lnTo>
                  <a:lnTo>
                    <a:pt x="260515" y="1440002"/>
                  </a:lnTo>
                  <a:lnTo>
                    <a:pt x="260515" y="324002"/>
                  </a:lnTo>
                  <a:close/>
                </a:path>
              </a:pathLst>
            </a:custGeom>
            <a:solidFill>
              <a:srgbClr val="43C7F4"/>
            </a:solidFill>
          </p:spPr>
          <p:txBody>
            <a:bodyPr wrap="square" lIns="0" tIns="0" rIns="0" bIns="0" rtlCol="0">
              <a:noAutofit/>
            </a:bodyPr>
            <a:lstStyle/>
            <a:p>
              <a:endParaRPr/>
            </a:p>
          </p:txBody>
        </p:sp>
        <p:sp>
          <p:nvSpPr>
            <p:cNvPr id="63" name="object 63"/>
            <p:cNvSpPr/>
            <p:nvPr/>
          </p:nvSpPr>
          <p:spPr>
            <a:xfrm>
              <a:off x="6021550" y="46706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64" name="object 64"/>
            <p:cNvSpPr/>
            <p:nvPr/>
          </p:nvSpPr>
          <p:spPr>
            <a:xfrm>
              <a:off x="6384731" y="53862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65" name="object 65"/>
            <p:cNvSpPr/>
            <p:nvPr/>
          </p:nvSpPr>
          <p:spPr>
            <a:xfrm>
              <a:off x="6688795" y="50777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66" name="object 66"/>
            <p:cNvSpPr/>
            <p:nvPr/>
          </p:nvSpPr>
          <p:spPr>
            <a:xfrm>
              <a:off x="6694484" y="51774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7" name="object 67"/>
            <p:cNvSpPr/>
            <p:nvPr/>
          </p:nvSpPr>
          <p:spPr>
            <a:xfrm>
              <a:off x="6041082" y="49775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8" name="object 68"/>
            <p:cNvSpPr/>
            <p:nvPr/>
          </p:nvSpPr>
          <p:spPr>
            <a:xfrm>
              <a:off x="6050848" y="90574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7" name="object 37"/>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38" name="object 38"/>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9" name="object 39"/>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40" name="object 40"/>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41" name="object 41"/>
            <p:cNvSpPr/>
            <p:nvPr/>
          </p:nvSpPr>
          <p:spPr>
            <a:xfrm>
              <a:off x="6012000" y="523458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2" name="object 42"/>
            <p:cNvSpPr/>
            <p:nvPr/>
          </p:nvSpPr>
          <p:spPr>
            <a:xfrm>
              <a:off x="6012000" y="610663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3" name="object 43"/>
            <p:cNvSpPr/>
            <p:nvPr/>
          </p:nvSpPr>
          <p:spPr>
            <a:xfrm>
              <a:off x="6012000" y="552488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4" name="object 44"/>
            <p:cNvSpPr/>
            <p:nvPr/>
          </p:nvSpPr>
          <p:spPr>
            <a:xfrm>
              <a:off x="6012000" y="6396932"/>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5" name="object 45"/>
            <p:cNvSpPr/>
            <p:nvPr/>
          </p:nvSpPr>
          <p:spPr>
            <a:xfrm>
              <a:off x="6012000" y="699798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6" name="object 46"/>
            <p:cNvSpPr/>
            <p:nvPr/>
          </p:nvSpPr>
          <p:spPr>
            <a:xfrm>
              <a:off x="6012000" y="581518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7" name="object 47"/>
            <p:cNvSpPr/>
            <p:nvPr/>
          </p:nvSpPr>
          <p:spPr>
            <a:xfrm>
              <a:off x="6012000" y="668723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8" name="object 48"/>
            <p:cNvSpPr/>
            <p:nvPr/>
          </p:nvSpPr>
          <p:spPr>
            <a:xfrm>
              <a:off x="6012000" y="728828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9" name="object 49"/>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1" name="object 51"/>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2" name="object 52"/>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4" name="object 54"/>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531000" y="2542455"/>
              <a:ext cx="4274999" cy="3364757"/>
            </a:xfrm>
            <a:prstGeom prst="rect">
              <a:avLst/>
            </a:prstGeom>
            <a:blipFill>
              <a:blip r:embed="rId2" cstate="print"/>
              <a:stretch>
                <a:fillRect/>
              </a:stretch>
            </a:blipFill>
          </p:spPr>
          <p:txBody>
            <a:bodyPr wrap="square" lIns="0" tIns="0" rIns="0" bIns="0" rtlCol="0">
              <a:noAutofit/>
            </a:bodyPr>
            <a:lstStyle/>
            <a:p>
              <a:endParaRPr/>
            </a:p>
          </p:txBody>
        </p:sp>
        <p:sp>
          <p:nvSpPr>
            <p:cNvPr id="35" name="object 35"/>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34" name="object 34"/>
            <p:cNvSpPr txBox="1"/>
            <p:nvPr/>
          </p:nvSpPr>
          <p:spPr>
            <a:xfrm>
              <a:off x="1168100" y="263579"/>
              <a:ext cx="2172000" cy="127141"/>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Las personas que amaban a Jesús</a:t>
              </a:r>
            </a:p>
          </p:txBody>
        </p:sp>
        <p:sp>
          <p:nvSpPr>
            <p:cNvPr id="33" name="object 33"/>
            <p:cNvSpPr txBox="1"/>
            <p:nvPr/>
          </p:nvSpPr>
          <p:spPr>
            <a:xfrm>
              <a:off x="1142700" y="560717"/>
              <a:ext cx="4012939" cy="690369"/>
            </a:xfrm>
            <a:prstGeom prst="rect">
              <a:avLst/>
            </a:prstGeom>
          </p:spPr>
          <p:txBody>
            <a:bodyPr wrap="square" lIns="0" tIns="15843" rIns="0" bIns="0" rtlCol="0">
              <a:noAutofit/>
            </a:bodyPr>
            <a:lstStyle/>
            <a:p>
              <a:pPr marL="12700">
                <a:lnSpc>
                  <a:spcPts val="2495"/>
                </a:lnSpc>
              </a:pPr>
              <a:r>
                <a:rPr lang="es-ES" sz="2200" dirty="0">
                  <a:latin typeface="Times New Roman" panose="02020603050405020304" pitchFamily="18" charset="0"/>
                  <a:cs typeface="Times New Roman" panose="02020603050405020304" pitchFamily="18" charset="0"/>
                </a:rPr>
                <a:t>Zaqueo con un corazón anhelante</a:t>
              </a:r>
              <a:endParaRPr lang="ko-KR" altLang="es-ES" sz="2200" dirty="0">
                <a:latin typeface="Times New Roman" panose="02020603050405020304" pitchFamily="18" charset="0"/>
                <a:cs typeface="Times New Roman" panose="02020603050405020304" pitchFamily="18" charset="0"/>
              </a:endParaRPr>
            </a:p>
            <a:p>
              <a:pPr marL="25400" marR="46100">
                <a:lnSpc>
                  <a:spcPct val="143312"/>
                </a:lnSpc>
                <a:spcBef>
                  <a:spcPts val="125"/>
                </a:spcBef>
              </a:pPr>
              <a:r>
                <a:rPr lang="es-ES" altLang="ko-KR" sz="900" dirty="0">
                  <a:latin typeface="Malgun Gothic"/>
                  <a:cs typeface="Malgun Gothic"/>
                </a:rPr>
                <a:t>Lc</a:t>
              </a:r>
              <a:r>
                <a:rPr lang="ko-KR" altLang="es-ES" sz="900" dirty="0">
                  <a:latin typeface="Malgun Gothic"/>
                  <a:cs typeface="Malgun Gothic"/>
                </a:rPr>
                <a:t> </a:t>
              </a:r>
              <a:r>
                <a:rPr lang="es-ES" altLang="ko-KR" sz="900" dirty="0">
                  <a:latin typeface="Malgun Gothic"/>
                  <a:cs typeface="Malgun Gothic"/>
                </a:rPr>
                <a:t>19:1~10, Sal</a:t>
              </a:r>
              <a:r>
                <a:rPr lang="ko-KR" altLang="es-ES" sz="900" dirty="0">
                  <a:latin typeface="Malgun Gothic"/>
                  <a:cs typeface="Malgun Gothic"/>
                </a:rPr>
                <a:t> </a:t>
              </a:r>
              <a:r>
                <a:rPr lang="es-ES" altLang="ko-KR" sz="900" dirty="0">
                  <a:latin typeface="Malgun Gothic"/>
                  <a:cs typeface="Malgun Gothic"/>
                </a:rPr>
                <a:t>63:1~4</a:t>
              </a:r>
              <a:endParaRPr lang="ko-KR" altLang="es-ES" sz="900" dirty="0">
                <a:latin typeface="Malgun Gothic"/>
                <a:cs typeface="Malgun Gothic"/>
              </a:endParaRPr>
            </a:p>
          </p:txBody>
        </p:sp>
        <p:sp>
          <p:nvSpPr>
            <p:cNvPr id="31" name="object 31"/>
            <p:cNvSpPr txBox="1"/>
            <p:nvPr/>
          </p:nvSpPr>
          <p:spPr>
            <a:xfrm>
              <a:off x="6008286" y="1262797"/>
              <a:ext cx="4515584" cy="673252"/>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Dios quiere que todos los hombres sean salvos y vengan al conocimiento de la verdad. Y el Señor es Todopoderoso. Pero, ¿por qué no todos pueden ser salvos? ¿A qué tipo de persona salva el Señor? La historia de Zaqueo en el Evangelio de Lucas nos está dando la respuesta.</a:t>
              </a:r>
            </a:p>
          </p:txBody>
        </p:sp>
        <p:sp>
          <p:nvSpPr>
            <p:cNvPr id="29" name="object 29"/>
            <p:cNvSpPr txBox="1"/>
            <p:nvPr/>
          </p:nvSpPr>
          <p:spPr>
            <a:xfrm>
              <a:off x="1286159" y="1590657"/>
              <a:ext cx="3519840" cy="155210"/>
            </a:xfrm>
            <a:prstGeom prst="rect">
              <a:avLst/>
            </a:prstGeom>
          </p:spPr>
          <p:txBody>
            <a:bodyPr wrap="square" lIns="0" tIns="6635" rIns="0" bIns="0" rtlCol="0">
              <a:noAutofit/>
            </a:bodyPr>
            <a:lstStyle/>
            <a:p>
              <a:pPr marL="12700" algn="just"/>
              <a:r>
                <a:rPr lang="es-ES" sz="900" dirty="0">
                  <a:latin typeface="Malgun Gothic"/>
                  <a:cs typeface="Malgun Gothic"/>
                </a:rPr>
                <a:t>1. Saber que aquellos que desean desesperadamente la gracia del Señor, la reciben.</a:t>
              </a:r>
            </a:p>
          </p:txBody>
        </p:sp>
        <p:sp>
          <p:nvSpPr>
            <p:cNvPr id="26" name="object 26"/>
            <p:cNvSpPr txBox="1"/>
            <p:nvPr/>
          </p:nvSpPr>
          <p:spPr>
            <a:xfrm>
              <a:off x="1286159" y="1905013"/>
              <a:ext cx="3519840" cy="266687"/>
            </a:xfrm>
            <a:prstGeom prst="rect">
              <a:avLst/>
            </a:prstGeom>
          </p:spPr>
          <p:txBody>
            <a:bodyPr wrap="square" lIns="0" tIns="6635" rIns="0" bIns="0" rtlCol="0">
              <a:noAutofit/>
            </a:bodyPr>
            <a:lstStyle/>
            <a:p>
              <a:pPr marL="12700" algn="just"/>
              <a:r>
                <a:rPr lang="es-ES" sz="900" dirty="0">
                  <a:latin typeface="Malgun Gothic"/>
                  <a:cs typeface="Malgun Gothic"/>
                </a:rPr>
                <a:t>2. Saber que el Señor mira mi corazón, no mi apariencia o las opiniones de otras personas.</a:t>
              </a:r>
            </a:p>
          </p:txBody>
        </p:sp>
        <p:sp>
          <p:nvSpPr>
            <p:cNvPr id="25" name="object 25"/>
            <p:cNvSpPr txBox="1"/>
            <p:nvPr/>
          </p:nvSpPr>
          <p:spPr>
            <a:xfrm>
              <a:off x="6008286" y="2056994"/>
              <a:ext cx="4515584" cy="1562506"/>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Zaqueo vivía en la ciudad de Jericó, una ciudad de pecado. Él era el jefe de los publicanos, que era sinónimo de pecadores en ese momento, y era un hombre rico, Jesús dijo que es difícil entrar al cielo para ellos. Pero conoció a Jesús, cambió y fue salvo. Esto se debe a que Zaqueo tenía un corazón anhelante de base. Cuando Zaqueo escuchó los rumores de que Jesús vendría a Jericó, estaba ansioso por ver a Jesús. Pero él era bajo y había mucha gente, por eso no podía ver a Jesús. Sin embargo, no se rindió a sus propios problemas y los problemas externos. Anhelaba ver a Jesús, así que pasó corriendo por el camino por el que iba Jesús y se subió a un gran árbol sicómoro junto al camino. Ni el prestigio, ni el honor del jefe de publicanos, ni las muchas personas que rodeaban a Jesús, ni la debilidad física de ser bajo fueron obstáculos para Zaqueo, que anhelaba ver a Jesús.</a:t>
              </a:r>
            </a:p>
          </p:txBody>
        </p:sp>
        <p:sp>
          <p:nvSpPr>
            <p:cNvPr id="24" name="object 24"/>
            <p:cNvSpPr txBox="1"/>
            <p:nvPr/>
          </p:nvSpPr>
          <p:spPr>
            <a:xfrm>
              <a:off x="6008286" y="3930331"/>
              <a:ext cx="4507000" cy="495401"/>
            </a:xfrm>
            <a:prstGeom prst="rect">
              <a:avLst/>
            </a:prstGeom>
          </p:spPr>
          <p:txBody>
            <a:bodyPr wrap="square" lIns="0" tIns="6604" rIns="0" bIns="0" rtlCol="0">
              <a:noAutofit/>
            </a:bodyPr>
            <a:lstStyle/>
            <a:p>
              <a:pPr indent="98425" algn="just">
                <a:lnSpc>
                  <a:spcPts val="1200"/>
                </a:lnSpc>
              </a:pPr>
              <a:r>
                <a:rPr lang="es-ES" sz="900" dirty="0">
                  <a:latin typeface="Malgun Gothic"/>
                  <a:cs typeface="Malgun Gothic"/>
                </a:rPr>
                <a:t>Jesús personalmente llamó a este Zaqueo, visitó su casa y compartió una comida con él. Con este amor del Señor, Zaqueo cambió y Jesús proclamó a Zaqueo como descendiente de Abraham. El Señor respondió al corazón anhelante de Zaqueo con la salvación.</a:t>
              </a:r>
            </a:p>
          </p:txBody>
        </p:sp>
        <p:sp>
          <p:nvSpPr>
            <p:cNvPr id="23" name="object 23"/>
            <p:cNvSpPr txBox="1"/>
            <p:nvPr/>
          </p:nvSpPr>
          <p:spPr>
            <a:xfrm>
              <a:off x="6042498" y="4782400"/>
              <a:ext cx="1717201" cy="17780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3" name="object 13"/>
            <p:cNvSpPr txBox="1"/>
            <p:nvPr/>
          </p:nvSpPr>
          <p:spPr>
            <a:xfrm>
              <a:off x="188400"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100</a:t>
              </a:r>
              <a:endParaRPr sz="1000">
                <a:latin typeface="Times New Roman"/>
                <a:cs typeface="Times New Roman"/>
              </a:endParaRPr>
            </a:p>
          </p:txBody>
        </p:sp>
        <p:sp>
          <p:nvSpPr>
            <p:cNvPr id="12" name="object 12"/>
            <p:cNvSpPr txBox="1"/>
            <p:nvPr/>
          </p:nvSpPr>
          <p:spPr>
            <a:xfrm>
              <a:off x="10584493"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101</a:t>
              </a:r>
              <a:endParaRPr sz="1000">
                <a:latin typeface="Times New Roman"/>
                <a:cs typeface="Times New Roman"/>
              </a:endParaRPr>
            </a:p>
          </p:txBody>
        </p:sp>
        <p:sp>
          <p:nvSpPr>
            <p:cNvPr id="10" name="object 10"/>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012000" y="5094880"/>
              <a:ext cx="4463999"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385181"/>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675480"/>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5966933"/>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257232"/>
              <a:ext cx="446399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547533"/>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858283"/>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148583"/>
              <a:ext cx="4463999" cy="152400"/>
            </a:xfrm>
            <a:prstGeom prst="rect">
              <a:avLst/>
            </a:prstGeom>
          </p:spPr>
          <p:txBody>
            <a:bodyPr wrap="square" lIns="0" tIns="0" rIns="0" bIns="0" rtlCol="0">
              <a:noAutofit/>
            </a:bodyPr>
            <a:lstStyle/>
            <a:p>
              <a:pPr marL="25400">
                <a:lnSpc>
                  <a:spcPts val="1000"/>
                </a:lnSpc>
              </a:pPr>
              <a:endParaRPr sz="1000"/>
            </a:p>
          </p:txBody>
        </p:sp>
        <p:sp>
          <p:nvSpPr>
            <p:cNvPr id="69" name="object 11">
              <a:extLst>
                <a:ext uri="{FF2B5EF4-FFF2-40B4-BE49-F238E27FC236}">
                  <a16:creationId xmlns:a16="http://schemas.microsoft.com/office/drawing/2014/main" id="{53C431E0-77B9-4C74-AC63-FCC79DDD46EF}"/>
                </a:ext>
              </a:extLst>
            </p:cNvPr>
            <p:cNvSpPr txBox="1"/>
            <p:nvPr/>
          </p:nvSpPr>
          <p:spPr>
            <a:xfrm>
              <a:off x="317665" y="446265"/>
              <a:ext cx="690379" cy="655319"/>
            </a:xfrm>
            <a:prstGeom prst="rect">
              <a:avLst/>
            </a:prstGeom>
          </p:spPr>
          <p:txBody>
            <a:bodyPr wrap="square" lIns="0" tIns="32766" rIns="0" bIns="0" rtlCol="0">
              <a:noAutofit/>
            </a:bodyPr>
            <a:lstStyle/>
            <a:p>
              <a:pPr>
                <a:lnSpc>
                  <a:spcPts val="5160"/>
                </a:lnSpc>
              </a:pPr>
              <a:r>
                <a:rPr sz="6600" b="1" spc="-1082" dirty="0">
                  <a:latin typeface="Times New Roman"/>
                  <a:cs typeface="Times New Roman"/>
                </a:rPr>
                <a:t>11</a:t>
              </a:r>
              <a:endParaRPr sz="6600" dirty="0">
                <a:latin typeface="Times New Roman"/>
                <a:cs typeface="Times New Roman"/>
              </a:endParaRPr>
            </a:p>
          </p:txBody>
        </p:sp>
        <p:pic>
          <p:nvPicPr>
            <p:cNvPr id="72" name="그림 71">
              <a:extLst>
                <a:ext uri="{FF2B5EF4-FFF2-40B4-BE49-F238E27FC236}">
                  <a16:creationId xmlns:a16="http://schemas.microsoft.com/office/drawing/2014/main" id="{62A9A922-E4F8-401B-AF79-FAE805E4A1E9}"/>
                </a:ext>
              </a:extLst>
            </p:cNvPr>
            <p:cNvPicPr>
              <a:picLocks noChangeAspect="1"/>
            </p:cNvPicPr>
            <p:nvPr/>
          </p:nvPicPr>
          <p:blipFill>
            <a:blip r:embed="rId3"/>
            <a:stretch>
              <a:fillRect/>
            </a:stretch>
          </p:blipFill>
          <p:spPr>
            <a:xfrm>
              <a:off x="423351" y="6211270"/>
              <a:ext cx="4669349" cy="1104883"/>
            </a:xfrm>
            <a:prstGeom prst="rect">
              <a:avLst/>
            </a:prstGeom>
          </p:spPr>
        </p:pic>
        <p:sp>
          <p:nvSpPr>
            <p:cNvPr id="55" name="object 16">
              <a:extLst>
                <a:ext uri="{FF2B5EF4-FFF2-40B4-BE49-F238E27FC236}">
                  <a16:creationId xmlns:a16="http://schemas.microsoft.com/office/drawing/2014/main" id="{8C5EE9D0-DFF3-44E1-82C0-00EF8FCFC3D6}"/>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56" name="object 11">
              <a:extLst>
                <a:ext uri="{FF2B5EF4-FFF2-40B4-BE49-F238E27FC236}">
                  <a16:creationId xmlns:a16="http://schemas.microsoft.com/office/drawing/2014/main" id="{33DEDF3D-4826-4474-8872-8729528B05D5}"/>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58" name="object 11">
              <a:extLst>
                <a:ext uri="{FF2B5EF4-FFF2-40B4-BE49-F238E27FC236}">
                  <a16:creationId xmlns:a16="http://schemas.microsoft.com/office/drawing/2014/main" id="{A10634D8-7359-4D63-AED4-785DBC7CD495}"/>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그룹 9">
            <a:extLst>
              <a:ext uri="{FF2B5EF4-FFF2-40B4-BE49-F238E27FC236}">
                <a16:creationId xmlns:a16="http://schemas.microsoft.com/office/drawing/2014/main" id="{2C17A599-13AA-45FD-9367-ED3C758589DB}"/>
              </a:ext>
            </a:extLst>
          </p:cNvPr>
          <p:cNvGrpSpPr/>
          <p:nvPr/>
        </p:nvGrpSpPr>
        <p:grpSpPr>
          <a:xfrm>
            <a:off x="188400" y="467055"/>
            <a:ext cx="10631043" cy="7290341"/>
            <a:chOff x="188400" y="467055"/>
            <a:chExt cx="10631043" cy="7290341"/>
          </a:xfrm>
        </p:grpSpPr>
        <p:sp>
          <p:nvSpPr>
            <p:cNvPr id="58" name="object 58"/>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9" name="object 59"/>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60" name="object 60"/>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61" name="object 61"/>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2" name="object 62"/>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3" name="object 63"/>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465349" y="39700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828531" y="40415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4" name="object 54"/>
            <p:cNvSpPr/>
            <p:nvPr/>
          </p:nvSpPr>
          <p:spPr>
            <a:xfrm>
              <a:off x="1132594" y="40107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5" name="object 55"/>
            <p:cNvSpPr/>
            <p:nvPr/>
          </p:nvSpPr>
          <p:spPr>
            <a:xfrm>
              <a:off x="1138284" y="40206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484882" y="40006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494648" y="44086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6017294" y="11818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51" name="object 51"/>
            <p:cNvSpPr/>
            <p:nvPr/>
          </p:nvSpPr>
          <p:spPr>
            <a:xfrm>
              <a:off x="6054835" y="12194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8" name="object 48"/>
            <p:cNvSpPr/>
            <p:nvPr/>
          </p:nvSpPr>
          <p:spPr>
            <a:xfrm>
              <a:off x="6017294" y="29626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9" name="object 49"/>
            <p:cNvSpPr/>
            <p:nvPr/>
          </p:nvSpPr>
          <p:spPr>
            <a:xfrm>
              <a:off x="6054835" y="30002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6" name="object 46"/>
            <p:cNvSpPr/>
            <p:nvPr/>
          </p:nvSpPr>
          <p:spPr>
            <a:xfrm>
              <a:off x="6017294" y="49490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7" name="object 47"/>
            <p:cNvSpPr/>
            <p:nvPr/>
          </p:nvSpPr>
          <p:spPr>
            <a:xfrm>
              <a:off x="6054835" y="49866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4" name="object 44"/>
            <p:cNvSpPr/>
            <p:nvPr/>
          </p:nvSpPr>
          <p:spPr>
            <a:xfrm>
              <a:off x="449995" y="46820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5" name="object 45"/>
            <p:cNvSpPr/>
            <p:nvPr/>
          </p:nvSpPr>
          <p:spPr>
            <a:xfrm>
              <a:off x="487536" y="47196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2" name="object 42"/>
            <p:cNvSpPr/>
            <p:nvPr/>
          </p:nvSpPr>
          <p:spPr>
            <a:xfrm>
              <a:off x="446394" y="24627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3" name="object 43"/>
            <p:cNvSpPr/>
            <p:nvPr/>
          </p:nvSpPr>
          <p:spPr>
            <a:xfrm>
              <a:off x="483936" y="2500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0" name="object 40"/>
            <p:cNvSpPr/>
            <p:nvPr/>
          </p:nvSpPr>
          <p:spPr>
            <a:xfrm>
              <a:off x="446394" y="29266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1" name="object 41"/>
            <p:cNvSpPr/>
            <p:nvPr/>
          </p:nvSpPr>
          <p:spPr>
            <a:xfrm>
              <a:off x="483936" y="29642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369253" y="1182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25" name="object 25"/>
            <p:cNvSpPr/>
            <p:nvPr/>
          </p:nvSpPr>
          <p:spPr>
            <a:xfrm>
              <a:off x="366350" y="1372522"/>
              <a:ext cx="0" cy="723087"/>
            </a:xfrm>
            <a:custGeom>
              <a:avLst/>
              <a:gdLst/>
              <a:ahLst/>
              <a:cxnLst/>
              <a:rect l="l" t="t" r="r" b="b"/>
              <a:pathLst>
                <a:path h="723087">
                  <a:moveTo>
                    <a:pt x="0" y="0"/>
                  </a:moveTo>
                  <a:lnTo>
                    <a:pt x="0" y="723087"/>
                  </a:lnTo>
                </a:path>
              </a:pathLst>
            </a:custGeom>
            <a:ln w="12700">
              <a:solidFill>
                <a:srgbClr val="00C0F3"/>
              </a:solidFill>
              <a:prstDash val="dash"/>
            </a:ln>
          </p:spPr>
          <p:txBody>
            <a:bodyPr wrap="square" lIns="0" tIns="0" rIns="0" bIns="0" rtlCol="0">
              <a:noAutofit/>
            </a:bodyPr>
            <a:lstStyle/>
            <a:p>
              <a:endParaRPr/>
            </a:p>
          </p:txBody>
        </p:sp>
        <p:sp>
          <p:nvSpPr>
            <p:cNvPr id="26" name="object 26"/>
            <p:cNvSpPr/>
            <p:nvPr/>
          </p:nvSpPr>
          <p:spPr>
            <a:xfrm>
              <a:off x="366346" y="1311648"/>
              <a:ext cx="1066" cy="36588"/>
            </a:xfrm>
            <a:custGeom>
              <a:avLst/>
              <a:gdLst/>
              <a:ahLst/>
              <a:cxnLst/>
              <a:rect l="l" t="t" r="r" b="b"/>
              <a:pathLst>
                <a:path w="1066" h="36588">
                  <a:moveTo>
                    <a:pt x="1066" y="0"/>
                  </a:moveTo>
                  <a:lnTo>
                    <a:pt x="368" y="5930"/>
                  </a:lnTo>
                  <a:lnTo>
                    <a:pt x="0" y="11976"/>
                  </a:lnTo>
                  <a:lnTo>
                    <a:pt x="0" y="18097"/>
                  </a:lnTo>
                  <a:lnTo>
                    <a:pt x="0" y="36588"/>
                  </a:lnTo>
                </a:path>
              </a:pathLst>
            </a:custGeom>
            <a:ln w="12700">
              <a:solidFill>
                <a:srgbClr val="00C0F3"/>
              </a:solidFill>
            </a:ln>
          </p:spPr>
          <p:txBody>
            <a:bodyPr wrap="square" lIns="0" tIns="0" rIns="0" bIns="0" rtlCol="0">
              <a:noAutofit/>
            </a:bodyPr>
            <a:lstStyle/>
            <a:p>
              <a:endParaRPr/>
            </a:p>
          </p:txBody>
        </p:sp>
        <p:sp>
          <p:nvSpPr>
            <p:cNvPr id="27" name="object 27"/>
            <p:cNvSpPr/>
            <p:nvPr/>
          </p:nvSpPr>
          <p:spPr>
            <a:xfrm>
              <a:off x="371985" y="21674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28" name="object 28"/>
            <p:cNvSpPr/>
            <p:nvPr/>
          </p:nvSpPr>
          <p:spPr>
            <a:xfrm>
              <a:off x="366346" y="2107747"/>
              <a:ext cx="1066" cy="36601"/>
            </a:xfrm>
            <a:custGeom>
              <a:avLst/>
              <a:gdLst/>
              <a:ahLst/>
              <a:cxnLst/>
              <a:rect l="l" t="t" r="r" b="b"/>
              <a:pathLst>
                <a:path w="1066" h="36601">
                  <a:moveTo>
                    <a:pt x="0" y="0"/>
                  </a:moveTo>
                  <a:lnTo>
                    <a:pt x="0" y="18503"/>
                  </a:lnTo>
                  <a:lnTo>
                    <a:pt x="0" y="24625"/>
                  </a:lnTo>
                  <a:lnTo>
                    <a:pt x="368" y="30657"/>
                  </a:lnTo>
                  <a:lnTo>
                    <a:pt x="1066" y="36601"/>
                  </a:lnTo>
                </a:path>
              </a:pathLst>
            </a:custGeom>
            <a:ln w="12699">
              <a:solidFill>
                <a:srgbClr val="00C0F3"/>
              </a:solidFill>
            </a:ln>
          </p:spPr>
          <p:txBody>
            <a:bodyPr wrap="square" lIns="0" tIns="0" rIns="0" bIns="0" rtlCol="0">
              <a:noAutofit/>
            </a:bodyPr>
            <a:lstStyle/>
            <a:p>
              <a:endParaRPr/>
            </a:p>
          </p:txBody>
        </p:sp>
        <p:sp>
          <p:nvSpPr>
            <p:cNvPr id="29" name="object 29"/>
            <p:cNvSpPr/>
            <p:nvPr/>
          </p:nvSpPr>
          <p:spPr>
            <a:xfrm>
              <a:off x="562993" y="22786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30" name="object 30"/>
            <p:cNvSpPr/>
            <p:nvPr/>
          </p:nvSpPr>
          <p:spPr>
            <a:xfrm>
              <a:off x="500649" y="22775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31" name="object 31"/>
            <p:cNvSpPr/>
            <p:nvPr/>
          </p:nvSpPr>
          <p:spPr>
            <a:xfrm>
              <a:off x="4922453" y="21559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32" name="object 32"/>
            <p:cNvSpPr/>
            <p:nvPr/>
          </p:nvSpPr>
          <p:spPr>
            <a:xfrm>
              <a:off x="4862273" y="22775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33" name="object 33"/>
            <p:cNvSpPr/>
            <p:nvPr/>
          </p:nvSpPr>
          <p:spPr>
            <a:xfrm>
              <a:off x="5033650" y="1360382"/>
              <a:ext cx="0" cy="723087"/>
            </a:xfrm>
            <a:custGeom>
              <a:avLst/>
              <a:gdLst/>
              <a:ahLst/>
              <a:cxnLst/>
              <a:rect l="l" t="t" r="r" b="b"/>
              <a:pathLst>
                <a:path h="723087">
                  <a:moveTo>
                    <a:pt x="0" y="723087"/>
                  </a:moveTo>
                  <a:lnTo>
                    <a:pt x="0" y="0"/>
                  </a:lnTo>
                </a:path>
              </a:pathLst>
            </a:custGeom>
            <a:ln w="12700">
              <a:solidFill>
                <a:srgbClr val="00C0F3"/>
              </a:solidFill>
              <a:prstDash val="dash"/>
            </a:ln>
          </p:spPr>
          <p:txBody>
            <a:bodyPr wrap="square" lIns="0" tIns="0" rIns="0" bIns="0" rtlCol="0">
              <a:noAutofit/>
            </a:bodyPr>
            <a:lstStyle/>
            <a:p>
              <a:endParaRPr/>
            </a:p>
          </p:txBody>
        </p:sp>
        <p:sp>
          <p:nvSpPr>
            <p:cNvPr id="34" name="object 34"/>
            <p:cNvSpPr/>
            <p:nvPr/>
          </p:nvSpPr>
          <p:spPr>
            <a:xfrm>
              <a:off x="5032580" y="2107747"/>
              <a:ext cx="1066" cy="36601"/>
            </a:xfrm>
            <a:custGeom>
              <a:avLst/>
              <a:gdLst/>
              <a:ahLst/>
              <a:cxnLst/>
              <a:rect l="l" t="t" r="r" b="b"/>
              <a:pathLst>
                <a:path w="1066" h="36601">
                  <a:moveTo>
                    <a:pt x="0" y="36601"/>
                  </a:moveTo>
                  <a:lnTo>
                    <a:pt x="711" y="30657"/>
                  </a:lnTo>
                  <a:lnTo>
                    <a:pt x="1066" y="24625"/>
                  </a:lnTo>
                  <a:lnTo>
                    <a:pt x="1066" y="18503"/>
                  </a:lnTo>
                  <a:lnTo>
                    <a:pt x="1066" y="0"/>
                  </a:lnTo>
                </a:path>
              </a:pathLst>
            </a:custGeom>
            <a:ln w="12700">
              <a:solidFill>
                <a:srgbClr val="00C0F3"/>
              </a:solidFill>
            </a:ln>
          </p:spPr>
          <p:txBody>
            <a:bodyPr wrap="square" lIns="0" tIns="0" rIns="0" bIns="0" rtlCol="0">
              <a:noAutofit/>
            </a:bodyPr>
            <a:lstStyle/>
            <a:p>
              <a:endParaRPr/>
            </a:p>
          </p:txBody>
        </p:sp>
        <p:sp>
          <p:nvSpPr>
            <p:cNvPr id="35" name="object 35"/>
            <p:cNvSpPr/>
            <p:nvPr/>
          </p:nvSpPr>
          <p:spPr>
            <a:xfrm>
              <a:off x="4910984" y="1180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36" name="object 36"/>
            <p:cNvSpPr/>
            <p:nvPr/>
          </p:nvSpPr>
          <p:spPr>
            <a:xfrm>
              <a:off x="5032580" y="1311648"/>
              <a:ext cx="1066" cy="36588"/>
            </a:xfrm>
            <a:custGeom>
              <a:avLst/>
              <a:gdLst/>
              <a:ahLst/>
              <a:cxnLst/>
              <a:rect l="l" t="t" r="r" b="b"/>
              <a:pathLst>
                <a:path w="1066" h="36588">
                  <a:moveTo>
                    <a:pt x="1066" y="36588"/>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37" name="object 37"/>
            <p:cNvSpPr/>
            <p:nvPr/>
          </p:nvSpPr>
          <p:spPr>
            <a:xfrm>
              <a:off x="550363" y="1177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38" name="object 38"/>
            <p:cNvSpPr/>
            <p:nvPr/>
          </p:nvSpPr>
          <p:spPr>
            <a:xfrm>
              <a:off x="4862273" y="1177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39" name="object 39"/>
            <p:cNvSpPr/>
            <p:nvPr/>
          </p:nvSpPr>
          <p:spPr>
            <a:xfrm>
              <a:off x="500649" y="1177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21" name="object 21"/>
            <p:cNvSpPr txBox="1"/>
            <p:nvPr/>
          </p:nvSpPr>
          <p:spPr>
            <a:xfrm>
              <a:off x="6105079" y="12403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0" name="object 20"/>
            <p:cNvSpPr txBox="1"/>
            <p:nvPr/>
          </p:nvSpPr>
          <p:spPr>
            <a:xfrm>
              <a:off x="6378998" y="1240162"/>
              <a:ext cx="3968746" cy="41402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¿Qué tipo de persona está buscando Dios (Lc 19:10, Mt 9:13, Sal 34:18,    Jn 1:12)?</a:t>
              </a:r>
            </a:p>
          </p:txBody>
        </p:sp>
        <p:sp>
          <p:nvSpPr>
            <p:cNvPr id="19" name="object 19"/>
            <p:cNvSpPr txBox="1"/>
            <p:nvPr/>
          </p:nvSpPr>
          <p:spPr>
            <a:xfrm>
              <a:off x="450800" y="1398989"/>
              <a:ext cx="4517440" cy="315511"/>
            </a:xfrm>
            <a:prstGeom prst="rect">
              <a:avLst/>
            </a:prstGeom>
          </p:spPr>
          <p:txBody>
            <a:bodyPr wrap="square" lIns="0" tIns="7302" rIns="0" bIns="0" rtlCol="0">
              <a:noAutofit/>
            </a:bodyPr>
            <a:lstStyle/>
            <a:p>
              <a:pPr marL="12700" algn="just">
                <a:lnSpc>
                  <a:spcPts val="1150"/>
                </a:lnSpc>
              </a:pPr>
              <a:r>
                <a:rPr lang="es-ES" sz="1000" dirty="0">
                  <a:latin typeface="Malgun Gothic" panose="020B0503020000020004" pitchFamily="34" charset="-127"/>
                  <a:ea typeface="Malgun Gothic" panose="020B0503020000020004" pitchFamily="34" charset="-127"/>
                  <a:cs typeface="Malgun Gothic"/>
                </a:rPr>
                <a:t>Pedid, y se os dará; buscad, y hallaréis; llamad, y se os abrirá.</a:t>
              </a:r>
              <a:r>
                <a:rPr sz="1000" dirty="0">
                  <a:latin typeface="Malgun Gothic" panose="020B0503020000020004" pitchFamily="34" charset="-127"/>
                  <a:ea typeface="Malgun Gothic" panose="020B0503020000020004" pitchFamily="34" charset="-127"/>
                  <a:cs typeface="Malgun Gothic"/>
                </a:rPr>
                <a:t> (</a:t>
              </a:r>
              <a:r>
                <a:rPr lang="es-ES" sz="1000" dirty="0">
                  <a:latin typeface="Malgun Gothic" panose="020B0503020000020004" pitchFamily="34" charset="-127"/>
                  <a:ea typeface="Malgun Gothic" panose="020B0503020000020004" pitchFamily="34" charset="-127"/>
                  <a:cs typeface="Malgun Gothic"/>
                </a:rPr>
                <a:t>Mt</a:t>
              </a:r>
              <a:r>
                <a:rPr sz="1000" dirty="0">
                  <a:latin typeface="Malgun Gothic" panose="020B0503020000020004" pitchFamily="34" charset="-127"/>
                  <a:ea typeface="Malgun Gothic" panose="020B0503020000020004" pitchFamily="34" charset="-127"/>
                  <a:cs typeface="Malgun Gothic"/>
                </a:rPr>
                <a:t> 7:7)</a:t>
              </a:r>
            </a:p>
          </p:txBody>
        </p:sp>
        <p:sp>
          <p:nvSpPr>
            <p:cNvPr id="18" name="object 18"/>
            <p:cNvSpPr txBox="1"/>
            <p:nvPr/>
          </p:nvSpPr>
          <p:spPr>
            <a:xfrm>
              <a:off x="450800" y="1714500"/>
              <a:ext cx="4517466" cy="304800"/>
            </a:xfrm>
            <a:prstGeom prst="rect">
              <a:avLst/>
            </a:prstGeom>
          </p:spPr>
          <p:txBody>
            <a:bodyPr wrap="square" lIns="0" tIns="7302" rIns="0" bIns="0" rtlCol="0">
              <a:noAutofit/>
            </a:bodyPr>
            <a:lstStyle/>
            <a:p>
              <a:pPr marL="12700" algn="just">
                <a:lnSpc>
                  <a:spcPts val="1150"/>
                </a:lnSpc>
              </a:pPr>
              <a:r>
                <a:rPr sz="1000" dirty="0">
                  <a:latin typeface="Malgun Gothic" panose="020B0503020000020004" pitchFamily="34" charset="-127"/>
                  <a:ea typeface="Malgun Gothic" panose="020B0503020000020004" pitchFamily="34" charset="-127"/>
                  <a:cs typeface="Malgun Gothic"/>
                </a:rPr>
                <a:t>Ask, and it will be given to you; seek, and you will find; knock, and it will be</a:t>
              </a:r>
            </a:p>
            <a:p>
              <a:pPr marL="12700" marR="19050" algn="just">
                <a:lnSpc>
                  <a:spcPts val="1200"/>
                </a:lnSpc>
                <a:spcBef>
                  <a:spcPts val="2"/>
                </a:spcBef>
              </a:pPr>
              <a:r>
                <a:rPr sz="1000" dirty="0">
                  <a:latin typeface="Malgun Gothic" panose="020B0503020000020004" pitchFamily="34" charset="-127"/>
                  <a:ea typeface="Malgun Gothic" panose="020B0503020000020004" pitchFamily="34" charset="-127"/>
                  <a:cs typeface="Malgun Gothic"/>
                </a:rPr>
                <a:t>opened to you (Mt 7:7)</a:t>
              </a:r>
            </a:p>
          </p:txBody>
        </p:sp>
        <p:sp>
          <p:nvSpPr>
            <p:cNvPr id="17" name="object 17"/>
            <p:cNvSpPr txBox="1"/>
            <p:nvPr/>
          </p:nvSpPr>
          <p:spPr>
            <a:xfrm>
              <a:off x="534179" y="25212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16" name="object 16"/>
            <p:cNvSpPr txBox="1"/>
            <p:nvPr/>
          </p:nvSpPr>
          <p:spPr>
            <a:xfrm>
              <a:off x="808099" y="25210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15" name="object 15"/>
            <p:cNvSpPr txBox="1"/>
            <p:nvPr/>
          </p:nvSpPr>
          <p:spPr>
            <a:xfrm>
              <a:off x="534179" y="298517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14" name="object 14"/>
            <p:cNvSpPr txBox="1"/>
            <p:nvPr/>
          </p:nvSpPr>
          <p:spPr>
            <a:xfrm>
              <a:off x="808099" y="2985063"/>
              <a:ext cx="3266376" cy="1397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¿Qué debemos pedir, buscar y llamar primero?</a:t>
              </a:r>
            </a:p>
          </p:txBody>
        </p:sp>
        <p:sp>
          <p:nvSpPr>
            <p:cNvPr id="13" name="object 13"/>
            <p:cNvSpPr txBox="1"/>
            <p:nvPr/>
          </p:nvSpPr>
          <p:spPr>
            <a:xfrm>
              <a:off x="6105079" y="30211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12" name="object 12"/>
            <p:cNvSpPr txBox="1"/>
            <p:nvPr/>
          </p:nvSpPr>
          <p:spPr>
            <a:xfrm>
              <a:off x="6378999" y="3020964"/>
              <a:ext cx="3968749" cy="414020"/>
            </a:xfrm>
            <a:prstGeom prst="rect">
              <a:avLst/>
            </a:prstGeom>
          </p:spPr>
          <p:txBody>
            <a:bodyPr wrap="square" lIns="0" tIns="6635" rIns="0" bIns="0" rtlCol="0">
              <a:noAutofit/>
            </a:bodyPr>
            <a:lstStyle/>
            <a:p>
              <a:pPr marL="12700" marR="17145" algn="just">
                <a:lnSpc>
                  <a:spcPts val="1045"/>
                </a:lnSpc>
              </a:pPr>
              <a:r>
                <a:rPr lang="es-ES" sz="900" dirty="0">
                  <a:latin typeface="Malgun Gothic"/>
                  <a:cs typeface="Malgun Gothic"/>
                </a:rPr>
                <a:t>Vamos a hablar sobre las experiencias cuando por el prestigio, por el orgullo o por las personas del alrededor hemos fracasado en el intento de encontrarnos con el Señor o de hacer el trabajo del Señor, o de lo contrario hemos actuado sin darle importancia </a:t>
              </a:r>
              <a:r>
                <a:rPr sz="900" dirty="0">
                  <a:latin typeface="Malgun Gothic"/>
                  <a:cs typeface="Malgun Gothic"/>
                </a:rPr>
                <a:t>(</a:t>
              </a:r>
              <a:r>
                <a:rPr lang="es-ES" sz="900" dirty="0">
                  <a:latin typeface="Malgun Gothic"/>
                  <a:cs typeface="Malgun Gothic"/>
                </a:rPr>
                <a:t>Mt</a:t>
              </a:r>
              <a:r>
                <a:rPr sz="900" dirty="0">
                  <a:latin typeface="Malgun Gothic"/>
                  <a:cs typeface="Malgun Gothic"/>
                </a:rPr>
                <a:t> 9:19~21, </a:t>
              </a:r>
              <a:r>
                <a:rPr lang="es-ES" sz="900" dirty="0">
                  <a:latin typeface="Malgun Gothic"/>
                  <a:cs typeface="Malgun Gothic"/>
                </a:rPr>
                <a:t>Mr</a:t>
              </a:r>
              <a:r>
                <a:rPr sz="900" dirty="0">
                  <a:latin typeface="Malgun Gothic"/>
                  <a:cs typeface="Malgun Gothic"/>
                </a:rPr>
                <a:t> 10:46~52, </a:t>
              </a:r>
              <a:r>
                <a:rPr lang="es-ES" sz="900" dirty="0">
                  <a:latin typeface="Malgun Gothic"/>
                  <a:cs typeface="Malgun Gothic"/>
                </a:rPr>
                <a:t>Hch</a:t>
              </a:r>
              <a:r>
                <a:rPr sz="900" dirty="0">
                  <a:latin typeface="Malgun Gothic"/>
                  <a:cs typeface="Malgun Gothic"/>
                </a:rPr>
                <a:t> 4:19, 20).</a:t>
              </a:r>
            </a:p>
          </p:txBody>
        </p:sp>
        <p:sp>
          <p:nvSpPr>
            <p:cNvPr id="9" name="object 9"/>
            <p:cNvSpPr txBox="1"/>
            <p:nvPr/>
          </p:nvSpPr>
          <p:spPr>
            <a:xfrm>
              <a:off x="537780" y="47405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8" name="object 8"/>
            <p:cNvSpPr txBox="1"/>
            <p:nvPr/>
          </p:nvSpPr>
          <p:spPr>
            <a:xfrm>
              <a:off x="811700" y="4740363"/>
              <a:ext cx="4021213" cy="414019"/>
            </a:xfrm>
            <a:prstGeom prst="rect">
              <a:avLst/>
            </a:prstGeom>
          </p:spPr>
          <p:txBody>
            <a:bodyPr wrap="square" lIns="0" tIns="6635" rIns="0" bIns="0" rtlCol="0">
              <a:noAutofit/>
            </a:bodyPr>
            <a:lstStyle/>
            <a:p>
              <a:pPr marL="12700" marR="17145" algn="just">
                <a:lnSpc>
                  <a:spcPts val="1045"/>
                </a:lnSpc>
              </a:pPr>
              <a:r>
                <a:rPr lang="es-ES" sz="900" dirty="0">
                  <a:latin typeface="Malgun Gothic"/>
                  <a:cs typeface="Malgun Gothic"/>
                </a:rPr>
                <a:t>Dios hizo el corazón del hombre, y conoce todos los corazones y mentes y ve el corazón. ¿A qué tipo de personas es visitado (Jer 29:12, Pr 8:17,      Mt 7:7, Ap 3:20)?</a:t>
              </a:r>
            </a:p>
          </p:txBody>
        </p:sp>
        <p:sp>
          <p:nvSpPr>
            <p:cNvPr id="7" name="object 7"/>
            <p:cNvSpPr txBox="1"/>
            <p:nvPr/>
          </p:nvSpPr>
          <p:spPr>
            <a:xfrm>
              <a:off x="6105079" y="5007577"/>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6" name="object 6"/>
            <p:cNvSpPr txBox="1"/>
            <p:nvPr/>
          </p:nvSpPr>
          <p:spPr>
            <a:xfrm>
              <a:off x="6378999" y="5018109"/>
              <a:ext cx="3968749" cy="414020"/>
            </a:xfrm>
            <a:prstGeom prst="rect">
              <a:avLst/>
            </a:prstGeom>
          </p:spPr>
          <p:txBody>
            <a:bodyPr wrap="square" lIns="0" tIns="6953" rIns="0" bIns="0" rtlCol="0">
              <a:noAutofit/>
            </a:bodyPr>
            <a:lstStyle/>
            <a:p>
              <a:pPr marL="12700" algn="just">
                <a:lnSpc>
                  <a:spcPts val="1095"/>
                </a:lnSpc>
              </a:pPr>
              <a:r>
                <a:rPr lang="es-ES" sz="900" dirty="0">
                  <a:latin typeface="Malgun Gothic" panose="020B0503020000020004" pitchFamily="34" charset="-127"/>
                  <a:ea typeface="Malgun Gothic" panose="020B0503020000020004" pitchFamily="34" charset="-127"/>
                  <a:cs typeface="NanumBarunGothic"/>
                </a:rPr>
                <a:t>El significado de ‘Zaqueo' es pureza. El acto de aceptar felizmente al Señor cuando Jesús lo llamó es tan puro como su nombre. Escribe cómo debes actuar a la llamada del Señor.</a:t>
              </a:r>
            </a:p>
          </p:txBody>
        </p:sp>
        <p:sp>
          <p:nvSpPr>
            <p:cNvPr id="5" name="object 5"/>
            <p:cNvSpPr txBox="1"/>
            <p:nvPr/>
          </p:nvSpPr>
          <p:spPr>
            <a:xfrm>
              <a:off x="188400"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102</a:t>
              </a:r>
              <a:endParaRPr sz="1000">
                <a:latin typeface="Times New Roman"/>
                <a:cs typeface="Times New Roman"/>
              </a:endParaRPr>
            </a:p>
          </p:txBody>
        </p:sp>
        <p:sp>
          <p:nvSpPr>
            <p:cNvPr id="4" name="object 4"/>
            <p:cNvSpPr txBox="1"/>
            <p:nvPr/>
          </p:nvSpPr>
          <p:spPr>
            <a:xfrm>
              <a:off x="10584493"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103</a:t>
              </a:r>
              <a:endParaRPr sz="1000">
                <a:latin typeface="Times New Roman"/>
                <a:cs typeface="Times New Roman"/>
              </a:endParaRPr>
            </a:p>
          </p:txBody>
        </p:sp>
        <p:sp>
          <p:nvSpPr>
            <p:cNvPr id="3" name="object 3"/>
            <p:cNvSpPr txBox="1"/>
            <p:nvPr/>
          </p:nvSpPr>
          <p:spPr>
            <a:xfrm>
              <a:off x="550363" y="1037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138945"/>
              <a:ext cx="4286643" cy="152400"/>
            </a:xfrm>
            <a:prstGeom prst="rect">
              <a:avLst/>
            </a:prstGeom>
          </p:spPr>
          <p:txBody>
            <a:bodyPr wrap="square" lIns="0" tIns="0" rIns="0" bIns="0" rtlCol="0">
              <a:noAutofit/>
            </a:bodyPr>
            <a:lstStyle/>
            <a:p>
              <a:pPr marL="25400">
                <a:lnSpc>
                  <a:spcPts val="1000"/>
                </a:lnSpc>
              </a:pPr>
              <a:endParaRPr sz="1000"/>
            </a:p>
          </p:txBody>
        </p:sp>
        <p:sp>
          <p:nvSpPr>
            <p:cNvPr id="64" name="object 11">
              <a:extLst>
                <a:ext uri="{FF2B5EF4-FFF2-40B4-BE49-F238E27FC236}">
                  <a16:creationId xmlns:a16="http://schemas.microsoft.com/office/drawing/2014/main" id="{86977305-5940-487F-AF5E-6CB71AB6F7C6}"/>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65" name="object 11">
              <a:extLst>
                <a:ext uri="{FF2B5EF4-FFF2-40B4-BE49-F238E27FC236}">
                  <a16:creationId xmlns:a16="http://schemas.microsoft.com/office/drawing/2014/main" id="{30E36066-6594-4731-89EC-8B1F66CDF79D}"/>
                </a:ext>
              </a:extLst>
            </p:cNvPr>
            <p:cNvSpPr txBox="1"/>
            <p:nvPr/>
          </p:nvSpPr>
          <p:spPr>
            <a:xfrm>
              <a:off x="513082" y="4011903"/>
              <a:ext cx="2405661" cy="293397"/>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982984" cy="18598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Jer 29:12</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Sal 145:18</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Jer 33:3</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96802" cy="162442"/>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Pr 8:17</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Mr 10:45</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949866" cy="170560"/>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Is 45:22</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Ap 3:20</a:t>
              </a:r>
              <a:endParaRPr lang="es-ES" sz="900" dirty="0">
                <a:latin typeface="Malgun Gothic"/>
                <a:cs typeface="Malgun Gothic"/>
              </a:endParaRPr>
            </a:p>
          </p:txBody>
        </p:sp>
        <p:sp>
          <p:nvSpPr>
            <p:cNvPr id="59" name="object 59"/>
            <p:cNvSpPr txBox="1"/>
            <p:nvPr/>
          </p:nvSpPr>
          <p:spPr>
            <a:xfrm>
              <a:off x="190145" y="7594199"/>
              <a:ext cx="275303" cy="149998"/>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104</a:t>
              </a:r>
              <a:endParaRPr sz="1000" dirty="0">
                <a:latin typeface="Times New Roman"/>
                <a:cs typeface="Times New Roman"/>
              </a:endParaRPr>
            </a:p>
          </p:txBody>
        </p:sp>
        <p:sp>
          <p:nvSpPr>
            <p:cNvPr id="58" name="object 58"/>
            <p:cNvSpPr txBox="1"/>
            <p:nvPr/>
          </p:nvSpPr>
          <p:spPr>
            <a:xfrm>
              <a:off x="10539007" y="7603095"/>
              <a:ext cx="211543" cy="141102"/>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105</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2">
            <a:extLst>
              <a:ext uri="{FF2B5EF4-FFF2-40B4-BE49-F238E27FC236}">
                <a16:creationId xmlns:a16="http://schemas.microsoft.com/office/drawing/2014/main" id="{5762ACE4-F7E5-4C43-BE99-1A361F2E8E4A}"/>
              </a:ext>
            </a:extLst>
          </p:cNvPr>
          <p:cNvGrpSpPr/>
          <p:nvPr/>
        </p:nvGrpSpPr>
        <p:grpSpPr>
          <a:xfrm>
            <a:off x="0" y="-12"/>
            <a:ext cx="10943996" cy="7992008"/>
            <a:chOff x="0" y="-12"/>
            <a:chExt cx="10943996" cy="7992008"/>
          </a:xfrm>
        </p:grpSpPr>
        <p:sp>
          <p:nvSpPr>
            <p:cNvPr id="33" name="object 33"/>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2" name="object 22"/>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3" name="object 2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5" name="object 2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6" name="object 2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7" name="object 2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8" name="object 28"/>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29" name="object 29"/>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0" name="object 30"/>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1" name="object 31"/>
            <p:cNvSpPr/>
            <p:nvPr/>
          </p:nvSpPr>
          <p:spPr>
            <a:xfrm>
              <a:off x="1720270" y="5113793"/>
              <a:ext cx="1701260" cy="2240210"/>
            </a:xfrm>
            <a:prstGeom prst="rect">
              <a:avLst/>
            </a:prstGeom>
            <a:blipFill>
              <a:blip r:embed="rId3" cstate="print"/>
              <a:stretch>
                <a:fillRect/>
              </a:stretch>
            </a:blipFill>
          </p:spPr>
          <p:txBody>
            <a:bodyPr wrap="square" lIns="0" tIns="0" rIns="0" bIns="0" rtlCol="0">
              <a:noAutofit/>
            </a:bodyPr>
            <a:lstStyle/>
            <a:p>
              <a:endParaRPr/>
            </a:p>
          </p:txBody>
        </p:sp>
        <p:sp>
          <p:nvSpPr>
            <p:cNvPr id="32" name="object 32"/>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1" name="object 11"/>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2" name="object 12"/>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3" name="object 13"/>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4" name="object 14"/>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 name="object 15"/>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6" name="object 16"/>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17" name="object 17"/>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8" name="object 18"/>
            <p:cNvSpPr/>
            <p:nvPr/>
          </p:nvSpPr>
          <p:spPr>
            <a:xfrm>
              <a:off x="6008471" y="802525"/>
              <a:ext cx="794334" cy="942835"/>
            </a:xfrm>
            <a:prstGeom prst="rect">
              <a:avLst/>
            </a:prstGeom>
            <a:blipFill>
              <a:blip r:embed="rId4" cstate="print"/>
              <a:stretch>
                <a:fillRect/>
              </a:stretch>
            </a:blipFill>
          </p:spPr>
          <p:txBody>
            <a:bodyPr wrap="square" lIns="0" tIns="0" rIns="0" bIns="0" rtlCol="0">
              <a:noAutofit/>
            </a:bodyPr>
            <a:lstStyle/>
            <a:p>
              <a:endParaRPr/>
            </a:p>
          </p:txBody>
        </p:sp>
        <p:sp>
          <p:nvSpPr>
            <p:cNvPr id="20" name="object 20"/>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solidFill>
              <a:srgbClr val="FFFFFF"/>
            </a:solidFill>
          </p:spPr>
          <p:txBody>
            <a:bodyPr wrap="square" lIns="0" tIns="0" rIns="0" bIns="0" rtlCol="0">
              <a:noAutofit/>
            </a:bodyPr>
            <a:lstStyle/>
            <a:p>
              <a:endParaRPr/>
            </a:p>
          </p:txBody>
        </p:sp>
        <p:sp>
          <p:nvSpPr>
            <p:cNvPr id="21" name="object 21"/>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ln w="12700">
              <a:solidFill>
                <a:srgbClr val="939597"/>
              </a:solidFill>
            </a:ln>
          </p:spPr>
          <p:txBody>
            <a:bodyPr wrap="square" lIns="0" tIns="0" rIns="0" bIns="0" rtlCol="0">
              <a:noAutofit/>
            </a:bodyPr>
            <a:lstStyle/>
            <a:p>
              <a:endParaRPr/>
            </a:p>
          </p:txBody>
        </p:sp>
        <p:sp>
          <p:nvSpPr>
            <p:cNvPr id="9" name="object 9"/>
            <p:cNvSpPr txBox="1"/>
            <p:nvPr/>
          </p:nvSpPr>
          <p:spPr>
            <a:xfrm>
              <a:off x="1523376" y="1093600"/>
              <a:ext cx="28835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La aspiración de una niña</a:t>
              </a:r>
            </a:p>
          </p:txBody>
        </p:sp>
        <p:sp>
          <p:nvSpPr>
            <p:cNvPr id="8" name="object 8"/>
            <p:cNvSpPr txBox="1"/>
            <p:nvPr/>
          </p:nvSpPr>
          <p:spPr>
            <a:xfrm>
              <a:off x="442663" y="1738124"/>
              <a:ext cx="4258820" cy="1473466"/>
            </a:xfrm>
            <a:prstGeom prst="rect">
              <a:avLst/>
            </a:prstGeom>
          </p:spPr>
          <p:txBody>
            <a:bodyPr wrap="square" lIns="0" tIns="6604" rIns="0" bIns="0" rtlCol="0">
              <a:noAutofit/>
            </a:bodyPr>
            <a:lstStyle/>
            <a:p>
              <a:pPr marR="17784" indent="120650" algn="just">
                <a:lnSpc>
                  <a:spcPts val="1200"/>
                </a:lnSpc>
              </a:pPr>
              <a:r>
                <a:rPr lang="es-ES" sz="900" dirty="0">
                  <a:latin typeface="Malgun Gothic"/>
                  <a:cs typeface="Malgun Gothic"/>
                </a:rPr>
                <a:t>Cuando vas a Pensilvania, hay una iglesia muy grande cerca de Filadelfia, que no parece una iglesia del pueblo. Esta iglesia está dedicada a una niña llamada Sezan. Había una niña que deseaba desesperadamente que se construyera una iglesia en este pueblo que originalmente no había iglesia. La niña oró de esta manera porque siempre tenía que molestarse para ir a una ciudad muy lejana. “Dios, por favor danos a nuestra aldea una capilla para que podamos adorar a Dios con mis amigos aquí y dejar que nuestros aldeanos alaben a Dios libremente." Este era su sueño, su oración, su aspiración. Sin embargo, con una enfermedad desconocida, la niña comenzó muriendo.</a:t>
              </a:r>
            </a:p>
          </p:txBody>
        </p:sp>
        <p:sp>
          <p:nvSpPr>
            <p:cNvPr id="7" name="object 7"/>
            <p:cNvSpPr txBox="1"/>
            <p:nvPr/>
          </p:nvSpPr>
          <p:spPr>
            <a:xfrm>
              <a:off x="6084262" y="1936543"/>
              <a:ext cx="4368662" cy="5298313"/>
            </a:xfrm>
            <a:prstGeom prst="rect">
              <a:avLst/>
            </a:prstGeom>
          </p:spPr>
          <p:txBody>
            <a:bodyPr wrap="square" lIns="0" tIns="6635" rIns="0" bIns="0" rtlCol="0">
              <a:noAutofit/>
            </a:bodyPr>
            <a:lstStyle/>
            <a:p>
              <a:pPr marR="17727" indent="120650" algn="just"/>
              <a:r>
                <a:rPr lang="es-ES" sz="900" dirty="0">
                  <a:solidFill>
                    <a:srgbClr val="00ADEF"/>
                  </a:solidFill>
                  <a:latin typeface="Malgun Gothic"/>
                  <a:cs typeface="Malgun Gothic"/>
                </a:rPr>
                <a:t>Decía además: Así es el reino de Dios, como cuando un hombre echa semilla en la tierra; y duerme y se levanta, de noche y de día, y la semilla brota y crece sin que él sepa cómo. Porque de suyo lleva fruto la tierra, primero hierba, luego espiga, después grano lleno en la espiga; y cuando el fruto está maduro, en seguida se mete la hoz, porque la siega ha llegado.</a:t>
              </a:r>
              <a:r>
                <a:rPr sz="900" dirty="0">
                  <a:solidFill>
                    <a:srgbClr val="00ADEF"/>
                  </a:solidFill>
                  <a:latin typeface="Malgun Gothic"/>
                  <a:cs typeface="Malgun Gothic"/>
                </a:rPr>
                <a:t> (</a:t>
              </a:r>
              <a:r>
                <a:rPr lang="es-ES" sz="900" dirty="0">
                  <a:solidFill>
                    <a:srgbClr val="00ADEF"/>
                  </a:solidFill>
                  <a:latin typeface="Malgun Gothic"/>
                  <a:cs typeface="Malgun Gothic"/>
                </a:rPr>
                <a:t>Mr</a:t>
              </a:r>
              <a:r>
                <a:rPr sz="900" dirty="0">
                  <a:solidFill>
                    <a:srgbClr val="00ADEF"/>
                  </a:solidFill>
                  <a:latin typeface="Malgun Gothic"/>
                  <a:cs typeface="Malgun Gothic"/>
                </a:rPr>
                <a:t> 4:26~29)</a:t>
              </a:r>
              <a:endParaRPr sz="900" dirty="0">
                <a:latin typeface="Malgun Gothic"/>
                <a:cs typeface="Malgun Gothic"/>
              </a:endParaRPr>
            </a:p>
            <a:p>
              <a:pPr marL="12700" marR="988" indent="108013" algn="just"/>
              <a:r>
                <a:rPr lang="es-ES" sz="900" dirty="0">
                  <a:latin typeface="Malgun Gothic"/>
                  <a:cs typeface="Malgun Gothic"/>
                </a:rPr>
                <a:t>Esta parábola compara la vida de fe de una persona salva con una semilla que brota, y crece y se convierte en espiga, y después produce fruto. Aquellos que escuchan la palabra de Dios y la entienden, la vida comienza en ellos, porque la palabra de Dios ha sido sembrada.</a:t>
              </a:r>
            </a:p>
            <a:p>
              <a:pPr marL="12700" indent="108013" algn="just"/>
              <a:r>
                <a:rPr lang="es-ES" sz="900" dirty="0">
                  <a:latin typeface="Malgun Gothic"/>
                  <a:cs typeface="Malgun Gothic"/>
                </a:rPr>
                <a:t>‘La hierba’ se refiere a ‘la salvación del espíritu' a través de la gracia del Señor en la cruz, y ‘espiga' se refiere a ‘la salvación de la personalidad', o ‘la salvación de la vida', en la que nuestros corazones y vidas cambian mientras vamos al Señor desde el día que hemos recibido la salvación, y ‘grano lleno en la espiga' significa 'la salvación del cuerpo', es decir, 'la redención del cuerpo', en la cual nuestro cuerpo será cambiado como el Señor cuando el Señor venga.</a:t>
              </a:r>
            </a:p>
            <a:p>
              <a:pPr marL="12700" marR="6657" indent="108013" algn="just"/>
              <a:r>
                <a:rPr lang="es-ES" sz="900" dirty="0">
                  <a:latin typeface="Malgun Gothic"/>
                  <a:cs typeface="Malgun Gothic"/>
                </a:rPr>
                <a:t>La hierba indica el comienzo de la vida. Cuando nos damos cuenta de la gracia de Dios a través de la Palabra, recibimos el perdón de los pecados y al mismo momento comienza la vida de Dios.</a:t>
              </a:r>
              <a:endParaRPr sz="900" dirty="0">
                <a:latin typeface="Malgun Gothic"/>
                <a:cs typeface="Malgun Gothic"/>
              </a:endParaRPr>
            </a:p>
            <a:p>
              <a:pPr marL="12700" marR="6634" indent="108013" algn="just"/>
              <a:r>
                <a:rPr lang="es-ES" sz="900" dirty="0">
                  <a:solidFill>
                    <a:srgbClr val="00ADEF"/>
                  </a:solidFill>
                  <a:latin typeface="Malgun Gothic"/>
                  <a:cs typeface="Malgun Gothic"/>
                </a:rPr>
                <a:t>Porque por gracia sois salvos por medio de la fe; y esto no de vosotros, pues es don de Dios;</a:t>
              </a:r>
              <a:r>
                <a:rPr sz="900" dirty="0">
                  <a:solidFill>
                    <a:srgbClr val="00ADEF"/>
                  </a:solidFill>
                  <a:latin typeface="Malgun Gothic"/>
                  <a:cs typeface="Malgun Gothic"/>
                </a:rPr>
                <a:t> (</a:t>
              </a:r>
              <a:r>
                <a:rPr lang="es-ES" sz="900" dirty="0">
                  <a:solidFill>
                    <a:srgbClr val="00ADEF"/>
                  </a:solidFill>
                  <a:latin typeface="Malgun Gothic"/>
                  <a:cs typeface="Malgun Gothic"/>
                </a:rPr>
                <a:t>Ef</a:t>
              </a:r>
              <a:r>
                <a:rPr sz="900" dirty="0">
                  <a:solidFill>
                    <a:srgbClr val="00ADEF"/>
                  </a:solidFill>
                  <a:latin typeface="Malgun Gothic"/>
                  <a:cs typeface="Malgun Gothic"/>
                </a:rPr>
                <a:t> 2:8)</a:t>
              </a:r>
              <a:endParaRPr sz="900" dirty="0">
                <a:latin typeface="Malgun Gothic"/>
                <a:cs typeface="Malgun Gothic"/>
              </a:endParaRPr>
            </a:p>
            <a:p>
              <a:pPr marL="12700" marR="953" indent="108013" algn="just"/>
              <a:r>
                <a:rPr lang="es-ES" sz="900" dirty="0">
                  <a:solidFill>
                    <a:srgbClr val="00ADEF"/>
                  </a:solidFill>
                  <a:latin typeface="Malgun Gothic"/>
                  <a:cs typeface="Malgun Gothic"/>
                </a:rPr>
                <a:t>En quien tenemos redención por su sangre, el perdón de pecados según las riquezas de su gracia.</a:t>
              </a:r>
              <a:r>
                <a:rPr sz="900" dirty="0">
                  <a:solidFill>
                    <a:srgbClr val="00ADEF"/>
                  </a:solidFill>
                  <a:latin typeface="Malgun Gothic"/>
                  <a:cs typeface="Malgun Gothic"/>
                </a:rPr>
                <a:t> (</a:t>
              </a:r>
              <a:r>
                <a:rPr lang="es-ES" sz="900" dirty="0">
                  <a:solidFill>
                    <a:srgbClr val="00ADEF"/>
                  </a:solidFill>
                  <a:latin typeface="Malgun Gothic"/>
                  <a:cs typeface="Malgun Gothic"/>
                </a:rPr>
                <a:t>Ef</a:t>
              </a:r>
              <a:r>
                <a:rPr sz="900" dirty="0">
                  <a:solidFill>
                    <a:srgbClr val="00ADEF"/>
                  </a:solidFill>
                  <a:latin typeface="Malgun Gothic"/>
                  <a:cs typeface="Malgun Gothic"/>
                </a:rPr>
                <a:t> 1:7)</a:t>
              </a:r>
              <a:endParaRPr sz="900" dirty="0">
                <a:latin typeface="Malgun Gothic"/>
                <a:cs typeface="Malgun Gothic"/>
              </a:endParaRPr>
            </a:p>
            <a:p>
              <a:pPr marL="12700" marR="953" indent="108013" algn="just"/>
              <a:r>
                <a:rPr lang="es-ES" sz="900" dirty="0">
                  <a:solidFill>
                    <a:srgbClr val="00ADEF"/>
                  </a:solidFill>
                  <a:latin typeface="Malgun Gothic"/>
                  <a:cs typeface="Malgun Gothic"/>
                </a:rPr>
                <a:t>Siendo justificados gratuitamente por su gracia, mediante la redención que es en Cristo Jesús.</a:t>
              </a:r>
              <a:r>
                <a:rPr sz="900" dirty="0">
                  <a:solidFill>
                    <a:srgbClr val="00ADEF"/>
                  </a:solidFill>
                  <a:latin typeface="Malgun Gothic"/>
                  <a:cs typeface="Malgun Gothic"/>
                </a:rPr>
                <a:t> (</a:t>
              </a:r>
              <a:r>
                <a:rPr lang="es-ES" sz="900" dirty="0">
                  <a:solidFill>
                    <a:srgbClr val="00ADEF"/>
                  </a:solidFill>
                  <a:latin typeface="Malgun Gothic"/>
                  <a:cs typeface="Malgun Gothic"/>
                </a:rPr>
                <a:t>Ro</a:t>
              </a:r>
              <a:r>
                <a:rPr sz="900" dirty="0">
                  <a:solidFill>
                    <a:srgbClr val="00ADEF"/>
                  </a:solidFill>
                  <a:latin typeface="Malgun Gothic"/>
                  <a:cs typeface="Malgun Gothic"/>
                </a:rPr>
                <a:t> 3:24)</a:t>
              </a:r>
              <a:endParaRPr sz="900" dirty="0">
                <a:latin typeface="Malgun Gothic"/>
                <a:cs typeface="Malgun Gothic"/>
              </a:endParaRPr>
            </a:p>
            <a:p>
              <a:pPr marL="12700" marR="6680" indent="108013" algn="just"/>
              <a:r>
                <a:rPr lang="es-ES" sz="900" dirty="0">
                  <a:latin typeface="Malgun Gothic"/>
                  <a:cs typeface="Malgun Gothic"/>
                </a:rPr>
                <a:t>Cuando decimos que hemos recibido la salvación, es lo mismo decir hemos sido perdonados de nuestros pecados, hemos sido redimidos, hemos sido justificados, hemos recibido la vida eterna(Jn 5:24), hemos renacido(Tit 3:5) y nos hemos convertido en hijos de Dios(Gá 3:26), hemos recibido el Espíritu Santo(Ef 1:13). Sale la hierba y se convierte en espiga se refiere al crecimiento de la vida espiritual. Ser salvo no es el final, es solo el comienzo. Así como cuando nace un bebé, crece en el amor de su familia, desde cuando recibe la salvación, necesita el proceso del crecimiento espiritual.</a:t>
              </a:r>
              <a:endParaRPr sz="900" dirty="0">
                <a:latin typeface="Malgun Gothic"/>
                <a:cs typeface="Malgun Gothic"/>
              </a:endParaRPr>
            </a:p>
            <a:p>
              <a:pPr marL="12700" marR="942" indent="108013" algn="just"/>
              <a:r>
                <a:rPr lang="es-ES" sz="900" dirty="0">
                  <a:solidFill>
                    <a:srgbClr val="00ADEF"/>
                  </a:solidFill>
                  <a:latin typeface="Malgun Gothic"/>
                  <a:cs typeface="Malgun Gothic"/>
                </a:rPr>
                <a:t>Por tanto, amados míos, como siempre habéis obedecido, no como en mi presencia solamente, sino mucho más ahora en mi ausencia, ocupaos en vuestra salvación con temor y temblor.</a:t>
              </a:r>
              <a:r>
                <a:rPr sz="900" dirty="0">
                  <a:solidFill>
                    <a:srgbClr val="00ADEF"/>
                  </a:solidFill>
                  <a:latin typeface="Malgun Gothic"/>
                  <a:cs typeface="Malgun Gothic"/>
                </a:rPr>
                <a:t> (</a:t>
              </a:r>
              <a:r>
                <a:rPr lang="es-ES" sz="900" dirty="0">
                  <a:solidFill>
                    <a:srgbClr val="00ADEF"/>
                  </a:solidFill>
                  <a:latin typeface="Malgun Gothic"/>
                  <a:cs typeface="Malgun Gothic"/>
                </a:rPr>
                <a:t>Fil</a:t>
              </a:r>
              <a:r>
                <a:rPr sz="900" dirty="0">
                  <a:solidFill>
                    <a:srgbClr val="00ADEF"/>
                  </a:solidFill>
                  <a:latin typeface="Malgun Gothic"/>
                  <a:cs typeface="Malgun Gothic"/>
                </a:rPr>
                <a:t> 2:12)</a:t>
              </a:r>
              <a:endParaRPr sz="900" dirty="0">
                <a:latin typeface="Malgun Gothic"/>
                <a:cs typeface="Malgun Gothic"/>
              </a:endParaRPr>
            </a:p>
            <a:p>
              <a:pPr marL="12700" marR="965" indent="108013" algn="just"/>
              <a:r>
                <a:rPr lang="es-ES" sz="900" dirty="0">
                  <a:latin typeface="Malgun Gothic"/>
                  <a:cs typeface="Malgun Gothic"/>
                </a:rPr>
                <a:t>Las palabras anteriores no significan que la salvación debe lograrse completamente porque la salvación es imperfecta, sino que significa que la salvación debe lograrse en la vida después de ser salvo. En otras palabras, significa que tienes que cambiar el corazón y la vida, y vivir como una persona salva. Por eso, esta salvación de vida es un presente continuo que se logra obedeciendo continuamente hasta el día ante el Señor.</a:t>
              </a:r>
              <a:endParaRPr sz="900" dirty="0">
                <a:latin typeface="Malgun Gothic"/>
                <a:cs typeface="Malgun Gothic"/>
              </a:endParaRPr>
            </a:p>
          </p:txBody>
        </p:sp>
        <p:sp>
          <p:nvSpPr>
            <p:cNvPr id="6" name="object 6"/>
            <p:cNvSpPr txBox="1"/>
            <p:nvPr/>
          </p:nvSpPr>
          <p:spPr>
            <a:xfrm>
              <a:off x="442663" y="3314700"/>
              <a:ext cx="4252476" cy="1664004"/>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Después de poco, esta niña falleció. Debajo del asiento de esta niña muerta había una carta que contenía sus oraciones sinceras y aspiraciones, y en ella había una última ofrenda de cinco dólares. La historia de esta niña conmovió a los aldeanos y cristianos de todo Estados Unidos. Mucha gente empezó peleando para hacer ofrendas primero. Como resultado, se construyó una hermosa iglesia en este pueblo para conmemorar a esta niña y predicar el Evangelio. La pequeña oración de esta niña, este billete de cinco dólares, es una historia muy conmovedora. ¿Escuchas las expectativas de Dios, los santos sueños de Dios y los golpes de la gran obra de Dios a través de este pequeño e insignificante yo? Aquí descubrimos el increíble potencial de crecimiento que tienen los más pequeños.</a:t>
              </a:r>
            </a:p>
          </p:txBody>
        </p:sp>
        <p:sp>
          <p:nvSpPr>
            <p:cNvPr id="5" name="object 5"/>
            <p:cNvSpPr txBox="1"/>
            <p:nvPr/>
          </p:nvSpPr>
          <p:spPr>
            <a:xfrm>
              <a:off x="188400"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106</a:t>
              </a:r>
              <a:endParaRPr sz="1000">
                <a:latin typeface="Times New Roman"/>
                <a:cs typeface="Times New Roman"/>
              </a:endParaRPr>
            </a:p>
          </p:txBody>
        </p:sp>
        <p:sp>
          <p:nvSpPr>
            <p:cNvPr id="4" name="object 4"/>
            <p:cNvSpPr txBox="1"/>
            <p:nvPr/>
          </p:nvSpPr>
          <p:spPr>
            <a:xfrm>
              <a:off x="10584493"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107</a:t>
              </a:r>
              <a:endParaRPr sz="1000">
                <a:latin typeface="Times New Roman"/>
                <a:cs typeface="Times New Roman"/>
              </a:endParaRPr>
            </a:p>
          </p:txBody>
        </p:sp>
        <p:sp>
          <p:nvSpPr>
            <p:cNvPr id="2" name="object 2"/>
            <p:cNvSpPr txBox="1"/>
            <p:nvPr/>
          </p:nvSpPr>
          <p:spPr>
            <a:xfrm>
              <a:off x="6845300" y="654088"/>
              <a:ext cx="3672839" cy="877823"/>
            </a:xfrm>
            <a:prstGeom prst="rect">
              <a:avLst/>
            </a:prstGeom>
          </p:spPr>
          <p:txBody>
            <a:bodyPr wrap="square" lIns="0" tIns="1486" rIns="0" bIns="0" rtlCol="0">
              <a:noAutofit/>
            </a:bodyPr>
            <a:lstStyle/>
            <a:p>
              <a:pPr>
                <a:lnSpc>
                  <a:spcPts val="800"/>
                </a:lnSpc>
              </a:pPr>
              <a:endParaRPr sz="800" dirty="0"/>
            </a:p>
            <a:p>
              <a:pPr marL="496415">
                <a:lnSpc>
                  <a:spcPct val="143312"/>
                </a:lnSpc>
                <a:spcBef>
                  <a:spcPts val="1000"/>
                </a:spcBef>
              </a:pPr>
              <a:r>
                <a:rPr lang="es-ES" sz="900" dirty="0">
                  <a:solidFill>
                    <a:srgbClr val="00ADEF"/>
                  </a:solidFill>
                  <a:latin typeface="Malgun Gothic"/>
                  <a:cs typeface="Malgun Gothic"/>
                </a:rPr>
                <a:t>Escuché que hay varias salvaciones. Por favor explique.</a:t>
              </a:r>
            </a:p>
          </p:txBody>
        </p:sp>
        <p:sp>
          <p:nvSpPr>
            <p:cNvPr id="34" name="object 7">
              <a:extLst>
                <a:ext uri="{FF2B5EF4-FFF2-40B4-BE49-F238E27FC236}">
                  <a16:creationId xmlns:a16="http://schemas.microsoft.com/office/drawing/2014/main" id="{F2CA8AF4-2078-419C-A43A-A223A8E4C072}"/>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5" name="object 3">
              <a:extLst>
                <a:ext uri="{FF2B5EF4-FFF2-40B4-BE49-F238E27FC236}">
                  <a16:creationId xmlns:a16="http://schemas.microsoft.com/office/drawing/2014/main" id="{FA01BD38-C2B8-4C46-929E-B19279DA683C}"/>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그룹 32">
            <a:extLst>
              <a:ext uri="{FF2B5EF4-FFF2-40B4-BE49-F238E27FC236}">
                <a16:creationId xmlns:a16="http://schemas.microsoft.com/office/drawing/2014/main" id="{A6B6FD16-36EC-45FD-A8B5-BD7E12751CC6}"/>
              </a:ext>
            </a:extLst>
          </p:cNvPr>
          <p:cNvGrpSpPr/>
          <p:nvPr/>
        </p:nvGrpSpPr>
        <p:grpSpPr>
          <a:xfrm>
            <a:off x="0" y="-12"/>
            <a:ext cx="10943996" cy="7992008"/>
            <a:chOff x="0" y="-12"/>
            <a:chExt cx="10943996" cy="7992008"/>
          </a:xfrm>
        </p:grpSpPr>
        <p:sp>
          <p:nvSpPr>
            <p:cNvPr id="27" name="object 27"/>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8" name="object 18"/>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9" name="object 19"/>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0" name="object 20"/>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1" name="object 21"/>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2" name="object 22"/>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3" name="object 23"/>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4" name="object 24"/>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25" name="object 25"/>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26" name="object 26"/>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8" name="object 8"/>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9" name="object 9"/>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0" name="object 10"/>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1" name="object 11"/>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2" name="object 12"/>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4" name="object 14"/>
            <p:cNvSpPr/>
            <p:nvPr/>
          </p:nvSpPr>
          <p:spPr>
            <a:xfrm>
              <a:off x="6545875" y="619924"/>
              <a:ext cx="794339" cy="666169"/>
            </a:xfrm>
            <a:prstGeom prst="rect">
              <a:avLst/>
            </a:prstGeom>
            <a:blipFill>
              <a:blip r:embed="rId2" cstate="print"/>
              <a:stretch>
                <a:fillRect/>
              </a:stretch>
            </a:blipFill>
          </p:spPr>
          <p:txBody>
            <a:bodyPr wrap="square" lIns="0" tIns="0" rIns="0" bIns="0" rtlCol="0">
              <a:noAutofit/>
            </a:bodyPr>
            <a:lstStyle/>
            <a:p>
              <a:endParaRPr/>
            </a:p>
          </p:txBody>
        </p:sp>
        <p:sp>
          <p:nvSpPr>
            <p:cNvPr id="15" name="object 15"/>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16" name="object 16"/>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7" name="object 17"/>
            <p:cNvSpPr/>
            <p:nvPr/>
          </p:nvSpPr>
          <p:spPr>
            <a:xfrm>
              <a:off x="6351332" y="1792684"/>
              <a:ext cx="3847223" cy="3731851"/>
            </a:xfrm>
            <a:prstGeom prst="rect">
              <a:avLst/>
            </a:prstGeom>
            <a:blipFill>
              <a:blip r:embed="rId3" cstate="print"/>
              <a:stretch>
                <a:fillRect/>
              </a:stretch>
            </a:blipFill>
          </p:spPr>
          <p:txBody>
            <a:bodyPr wrap="square" lIns="0" tIns="0" rIns="0" bIns="0" rtlCol="0">
              <a:noAutofit/>
            </a:bodyPr>
            <a:lstStyle/>
            <a:p>
              <a:endParaRPr/>
            </a:p>
          </p:txBody>
        </p:sp>
        <p:sp>
          <p:nvSpPr>
            <p:cNvPr id="7" name="object 7"/>
            <p:cNvSpPr txBox="1"/>
            <p:nvPr/>
          </p:nvSpPr>
          <p:spPr>
            <a:xfrm>
              <a:off x="448336" y="711288"/>
              <a:ext cx="4367708" cy="4052417"/>
            </a:xfrm>
            <a:prstGeom prst="rect">
              <a:avLst/>
            </a:prstGeom>
          </p:spPr>
          <p:txBody>
            <a:bodyPr wrap="square" lIns="0" tIns="6604" rIns="0" bIns="0" rtlCol="0">
              <a:noAutofit/>
            </a:bodyPr>
            <a:lstStyle/>
            <a:p>
              <a:pPr marR="16785" indent="120650" algn="just"/>
              <a:r>
                <a:rPr lang="es-ES" sz="900" dirty="0">
                  <a:latin typeface="Malgun Gothic"/>
                  <a:cs typeface="Malgun Gothic"/>
                </a:rPr>
                <a:t>A medida que la persona salva imita a la personalidad del Señor, su corazón y su mente cambian, y su propósito de vida cambia gradualmente. Es por eso que la evidencia de una persona salva se forma en la vida. La salvación de la vida en la que se cambian el corazón y la personalidad no es a través de nuestro celo o esfuerzo, sino a través de la ayuda y guía del Espíritu Santo.</a:t>
              </a:r>
            </a:p>
            <a:p>
              <a:pPr marR="16785" indent="120650" algn="just"/>
              <a:r>
                <a:rPr lang="es-ES" sz="900" dirty="0">
                  <a:latin typeface="Malgun Gothic"/>
                  <a:cs typeface="Malgun Gothic"/>
                </a:rPr>
                <a:t>La cosecha de grano lleno, es decir, la salvación del cuerpo, se logra en la Segunda Venida del Señor.</a:t>
              </a:r>
              <a:endParaRPr sz="900" dirty="0">
                <a:latin typeface="Malgun Gothic"/>
                <a:cs typeface="Malgun Gothic"/>
              </a:endParaRPr>
            </a:p>
            <a:p>
              <a:pPr marL="12700" marR="5715" indent="108013" algn="just">
                <a:spcBef>
                  <a:spcPts val="63"/>
                </a:spcBef>
              </a:pPr>
              <a:r>
                <a:rPr lang="es-ES" sz="900" dirty="0">
                  <a:solidFill>
                    <a:srgbClr val="00ADEF"/>
                  </a:solidFill>
                  <a:latin typeface="Malgun Gothic"/>
                  <a:cs typeface="Malgun Gothic"/>
                </a:rPr>
                <a:t>Y no sólo ella, sino que también nosotros mismos, que tenemos las primicias del Espíritu, nosotros también gemimos dentro de nosotros mismos, esperando la adopción, la redención de nuestro cuerpo. (Ro 8:23)</a:t>
              </a:r>
              <a:endParaRPr lang="es-ES" sz="900" dirty="0">
                <a:latin typeface="Malgun Gothic"/>
                <a:cs typeface="Malgun Gothic"/>
              </a:endParaRPr>
            </a:p>
            <a:p>
              <a:pPr marL="12700" marR="22" indent="108013" algn="just"/>
              <a:r>
                <a:rPr lang="es-ES" sz="900" dirty="0">
                  <a:latin typeface="Malgun Gothic"/>
                  <a:cs typeface="Malgun Gothic"/>
                </a:rPr>
                <a:t>En estas palabras, las primicias del Espíritu se refieren a Jesús que no solo murió por nuestros pecados, sino que también resucitó para salvar nuestras almas. Los que son salvos recibieron las primicias del Espíritu Santo, es decir, la vida de la resurrección del Señor. El Señor perdonó nuestros pecados al morir en la cruz y nos dio nueva vida a través de Su resurrección.</a:t>
              </a:r>
            </a:p>
            <a:p>
              <a:pPr marL="12700" indent="108013" algn="just"/>
              <a:r>
                <a:rPr lang="es-ES" sz="900" dirty="0">
                  <a:latin typeface="Malgun Gothic"/>
                  <a:cs typeface="Malgun Gothic"/>
                </a:rPr>
                <a:t>Sin embargo, los salvos sufrirán mucho viviendo para el Señor mientras estén en la carne. A veces es doloroso, molesto y cansado. Por eso suspiramos por dentro y esperamos que el cuerpo sea redimido. Cuando el cuerpo es redimido, este cuerpo imperfecto, humilde y débil se transforma en un cuerpo glorioso, perfecto y espiritual como el Señor. Esto es lo que sucederá cuando venga el Señor, y será en el futuro.</a:t>
              </a:r>
              <a:endParaRPr sz="900" dirty="0">
                <a:latin typeface="Malgun Gothic"/>
                <a:cs typeface="Malgun Gothic"/>
              </a:endParaRPr>
            </a:p>
            <a:p>
              <a:pPr marL="12700" marR="11" indent="108013" algn="just"/>
              <a:r>
                <a:rPr lang="es-ES" sz="900" dirty="0">
                  <a:solidFill>
                    <a:srgbClr val="00ADEF"/>
                  </a:solidFill>
                  <a:latin typeface="Malgun Gothic"/>
                  <a:cs typeface="Malgun Gothic"/>
                </a:rPr>
                <a:t>Mas nuestra ciudadanía está en los cielos, de donde también esperamos al Salvador, al Señor Jesucristo; el cual transformará el cuerpo de la humillación nuestra, para que sea semejante al cuerpo de la gloria suya, por el poder con el cual puede también sujetar a sí mismo todas las cosas.</a:t>
              </a:r>
              <a:r>
                <a:rPr sz="900" dirty="0">
                  <a:solidFill>
                    <a:srgbClr val="00ADEF"/>
                  </a:solidFill>
                  <a:latin typeface="Malgun Gothic"/>
                  <a:cs typeface="Malgun Gothic"/>
                </a:rPr>
                <a:t> (</a:t>
              </a:r>
              <a:r>
                <a:rPr lang="es-ES" sz="900" dirty="0">
                  <a:solidFill>
                    <a:srgbClr val="00ADEF"/>
                  </a:solidFill>
                  <a:latin typeface="Malgun Gothic"/>
                  <a:cs typeface="Malgun Gothic"/>
                </a:rPr>
                <a:t>Fil</a:t>
              </a:r>
              <a:r>
                <a:rPr sz="900" dirty="0">
                  <a:solidFill>
                    <a:srgbClr val="00ADEF"/>
                  </a:solidFill>
                  <a:latin typeface="Malgun Gothic"/>
                  <a:cs typeface="Malgun Gothic"/>
                </a:rPr>
                <a:t> 3:20~21)</a:t>
              </a:r>
              <a:endParaRPr sz="900" dirty="0">
                <a:latin typeface="Malgun Gothic"/>
                <a:cs typeface="Malgun Gothic"/>
              </a:endParaRPr>
            </a:p>
            <a:p>
              <a:pPr marL="12700" marR="11" indent="108013" algn="just"/>
              <a:r>
                <a:rPr lang="es-ES" sz="900" dirty="0">
                  <a:latin typeface="Malgun Gothic"/>
                  <a:cs typeface="Malgun Gothic"/>
                </a:rPr>
                <a:t>De esta manera, la salvación tiene estas etapas: la salvación del espíritu, la salvación de la vida y la salvación del cuerpo. Aquellos que aún no han sido salvos deben recibir la salvación de su espíritu, y aquellos que han recibido la salvación de su espíritu deben lograr la salvación en sus vidas, para que no se avergüencen cuando reciban la salvación de su cuerpo y se encuentren con el Señor más tarde.</a:t>
              </a:r>
              <a:endParaRPr sz="900" dirty="0">
                <a:latin typeface="Malgun Gothic"/>
                <a:cs typeface="Malgun Gothic"/>
              </a:endParaRPr>
            </a:p>
          </p:txBody>
        </p:sp>
        <p:sp>
          <p:nvSpPr>
            <p:cNvPr id="6" name="object 6"/>
            <p:cNvSpPr txBox="1"/>
            <p:nvPr/>
          </p:nvSpPr>
          <p:spPr>
            <a:xfrm>
              <a:off x="7877576" y="806628"/>
              <a:ext cx="11775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Agarrar</a:t>
              </a:r>
              <a:endParaRPr sz="1800" dirty="0">
                <a:latin typeface="Times New Roman" panose="02020603050405020304" pitchFamily="18" charset="0"/>
                <a:cs typeface="Times New Roman" panose="02020603050405020304" pitchFamily="18" charset="0"/>
              </a:endParaRPr>
            </a:p>
          </p:txBody>
        </p:sp>
        <p:sp>
          <p:nvSpPr>
            <p:cNvPr id="5" name="object 5"/>
            <p:cNvSpPr txBox="1"/>
            <p:nvPr/>
          </p:nvSpPr>
          <p:spPr>
            <a:xfrm>
              <a:off x="6616700" y="6318860"/>
              <a:ext cx="3352800" cy="330200"/>
            </a:xfrm>
            <a:prstGeom prst="rect">
              <a:avLst/>
            </a:prstGeom>
          </p:spPr>
          <p:txBody>
            <a:bodyPr wrap="square" lIns="0" tIns="7302" rIns="0" bIns="0" rtlCol="0">
              <a:noAutofit/>
            </a:bodyPr>
            <a:lstStyle/>
            <a:p>
              <a:pPr marL="12700" algn="just">
                <a:lnSpc>
                  <a:spcPts val="1150"/>
                </a:lnSpc>
              </a:pPr>
              <a:r>
                <a:rPr lang="es-ES" sz="1000" dirty="0">
                  <a:solidFill>
                    <a:srgbClr val="00ADEF"/>
                  </a:solidFill>
                  <a:latin typeface="Malgun Gothic"/>
                  <a:cs typeface="Malgun Gothic"/>
                </a:rPr>
                <a:t>Entonces invocarás, y te oirá Jehová; clamarás, y dirá él: Heme aquí. </a:t>
              </a:r>
              <a:r>
                <a:rPr sz="1000" dirty="0">
                  <a:solidFill>
                    <a:srgbClr val="00ADEF"/>
                  </a:solidFill>
                  <a:latin typeface="Malgun Gothic"/>
                  <a:cs typeface="Malgun Gothic"/>
                </a:rPr>
                <a:t>(</a:t>
              </a:r>
              <a:r>
                <a:rPr lang="es-ES" sz="1000" dirty="0">
                  <a:solidFill>
                    <a:srgbClr val="00ADEF"/>
                  </a:solidFill>
                  <a:latin typeface="Malgun Gothic"/>
                  <a:cs typeface="Malgun Gothic"/>
                </a:rPr>
                <a:t>Is</a:t>
              </a:r>
              <a:r>
                <a:rPr sz="1000" dirty="0">
                  <a:solidFill>
                    <a:srgbClr val="00ADEF"/>
                  </a:solidFill>
                  <a:latin typeface="Malgun Gothic"/>
                  <a:cs typeface="Malgun Gothic"/>
                </a:rPr>
                <a:t> 58:9)</a:t>
              </a:r>
              <a:endParaRPr sz="1000" dirty="0">
                <a:latin typeface="Malgun Gothic"/>
                <a:cs typeface="Malgun Gothic"/>
              </a:endParaRPr>
            </a:p>
          </p:txBody>
        </p:sp>
        <p:sp>
          <p:nvSpPr>
            <p:cNvPr id="4" name="object 4"/>
            <p:cNvSpPr txBox="1"/>
            <p:nvPr/>
          </p:nvSpPr>
          <p:spPr>
            <a:xfrm>
              <a:off x="188400"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108</a:t>
              </a:r>
              <a:endParaRPr sz="1000">
                <a:latin typeface="Times New Roman"/>
                <a:cs typeface="Times New Roman"/>
              </a:endParaRPr>
            </a:p>
          </p:txBody>
        </p:sp>
        <p:sp>
          <p:nvSpPr>
            <p:cNvPr id="3" name="object 3"/>
            <p:cNvSpPr txBox="1"/>
            <p:nvPr/>
          </p:nvSpPr>
          <p:spPr>
            <a:xfrm>
              <a:off x="10584493" y="7604996"/>
              <a:ext cx="2349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109</a:t>
              </a:r>
              <a:endParaRPr sz="1000">
                <a:latin typeface="Times New Roman"/>
                <a:cs typeface="Times New Roman"/>
              </a:endParaRPr>
            </a:p>
          </p:txBody>
        </p:sp>
        <p:sp>
          <p:nvSpPr>
            <p:cNvPr id="2" name="object 2"/>
            <p:cNvSpPr txBox="1"/>
            <p:nvPr/>
          </p:nvSpPr>
          <p:spPr>
            <a:xfrm>
              <a:off x="6505702" y="577240"/>
              <a:ext cx="935736" cy="801623"/>
            </a:xfrm>
            <a:prstGeom prst="rect">
              <a:avLst/>
            </a:prstGeom>
          </p:spPr>
          <p:txBody>
            <a:bodyPr wrap="square" lIns="0" tIns="28575" rIns="0" bIns="0" rtlCol="0">
              <a:noAutofit/>
            </a:bodyPr>
            <a:lstStyle/>
            <a:p>
              <a:pPr marL="176161">
                <a:lnSpc>
                  <a:spcPct val="143312"/>
                </a:lnSpc>
              </a:pPr>
              <a:endParaRPr lang="es-ES" sz="2000" dirty="0">
                <a:latin typeface="times" panose="02020603050405020304" pitchFamily="18" charset="0"/>
                <a:cs typeface="times" panose="02020603050405020304" pitchFamily="18" charset="0"/>
              </a:endParaRPr>
            </a:p>
          </p:txBody>
        </p:sp>
        <p:sp>
          <p:nvSpPr>
            <p:cNvPr id="29" name="object 2">
              <a:extLst>
                <a:ext uri="{FF2B5EF4-FFF2-40B4-BE49-F238E27FC236}">
                  <a16:creationId xmlns:a16="http://schemas.microsoft.com/office/drawing/2014/main" id="{69AC2E78-24EA-4443-868B-700A53C5E104}"/>
                </a:ext>
              </a:extLst>
            </p:cNvPr>
            <p:cNvSpPr txBox="1"/>
            <p:nvPr/>
          </p:nvSpPr>
          <p:spPr>
            <a:xfrm>
              <a:off x="6505702" y="495300"/>
              <a:ext cx="935736" cy="801623"/>
            </a:xfrm>
            <a:prstGeom prst="rect">
              <a:avLst/>
            </a:prstGeom>
          </p:spPr>
          <p:txBody>
            <a:bodyPr wrap="square" lIns="0" tIns="28575" rIns="0" bIns="0" rtlCol="0" anchor="ctr">
              <a:noAutofit/>
            </a:bodyPr>
            <a:lstStyle/>
            <a:p>
              <a:pPr marL="176161"/>
              <a:r>
                <a:rPr lang="es-ES" sz="1200" dirty="0">
                  <a:latin typeface="Times New Roman" panose="02020603050405020304" pitchFamily="18" charset="0"/>
                  <a:cs typeface="Times New Roman" panose="02020603050405020304" pitchFamily="18" charset="0"/>
                </a:rPr>
                <a:t>Placa de corazón</a:t>
              </a:r>
              <a:endParaRPr sz="1200" dirty="0">
                <a:latin typeface="Times New Roman" panose="02020603050405020304" pitchFamily="18" charset="0"/>
                <a:cs typeface="Times New Roman" panose="02020603050405020304" pitchFamily="18" charset="0"/>
              </a:endParaRPr>
            </a:p>
          </p:txBody>
        </p:sp>
        <p:sp>
          <p:nvSpPr>
            <p:cNvPr id="32" name="직사각형 31">
              <a:extLst>
                <a:ext uri="{FF2B5EF4-FFF2-40B4-BE49-F238E27FC236}">
                  <a16:creationId xmlns:a16="http://schemas.microsoft.com/office/drawing/2014/main" id="{B9508370-ABEF-4BB3-AB91-9197ED1A58D3}"/>
                </a:ext>
              </a:extLst>
            </p:cNvPr>
            <p:cNvSpPr/>
            <p:nvPr/>
          </p:nvSpPr>
          <p:spPr>
            <a:xfrm>
              <a:off x="6921499" y="4381500"/>
              <a:ext cx="2667001" cy="685800"/>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50000"/>
                </a:lnSpc>
              </a:pPr>
              <a:r>
                <a:rPr lang="es-ES" sz="1200" dirty="0">
                  <a:latin typeface="Times New Roman" panose="02020603050405020304" pitchFamily="18" charset="0"/>
                  <a:ea typeface="Malgun Gothic" panose="020B0503020000020004" pitchFamily="34" charset="-127"/>
                  <a:cs typeface="Times New Roman" panose="02020603050405020304" pitchFamily="18" charset="0"/>
                </a:rPr>
                <a:t>Cuando juntas las dos manos separadas, puedes agarrar la gracia del cielo.</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2030</Words>
  <Application>Microsoft Office PowerPoint</Application>
  <PresentationFormat>사용자 지정</PresentationFormat>
  <Paragraphs>87</Paragraphs>
  <Slides>5</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5</vt:i4>
      </vt:variant>
    </vt:vector>
  </HeadingPairs>
  <TitlesOfParts>
    <vt:vector size="12" baseType="lpstr">
      <vt:lpstr>Malgun Gothic</vt:lpstr>
      <vt:lpstr>Arial</vt:lpstr>
      <vt:lpstr>Calibri</vt:lpstr>
      <vt:lpstr>Impact</vt:lpstr>
      <vt:lpstr>times</vt:lpstr>
      <vt:lpstr>Times New Roman</vt:lpstr>
      <vt:lpstr>Office Theme</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40</cp:revision>
  <dcterms:modified xsi:type="dcterms:W3CDTF">2022-09-17T21:31:51Z</dcterms:modified>
</cp:coreProperties>
</file>